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87" r:id="rId2"/>
    <p:sldId id="288" r:id="rId3"/>
    <p:sldId id="256" r:id="rId4"/>
    <p:sldId id="301" r:id="rId5"/>
    <p:sldId id="300" r:id="rId6"/>
    <p:sldId id="293" r:id="rId7"/>
    <p:sldId id="290" r:id="rId8"/>
    <p:sldId id="260" r:id="rId9"/>
    <p:sldId id="291" r:id="rId10"/>
    <p:sldId id="292" r:id="rId11"/>
    <p:sldId id="302" r:id="rId12"/>
    <p:sldId id="303" r:id="rId13"/>
    <p:sldId id="289" r:id="rId14"/>
    <p:sldId id="296" r:id="rId15"/>
    <p:sldId id="297" r:id="rId16"/>
    <p:sldId id="299" r:id="rId17"/>
    <p:sldId id="298" r:id="rId18"/>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8213"/>
    <a:srgbClr val="AB3B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13" autoAdjust="0"/>
  </p:normalViewPr>
  <p:slideViewPr>
    <p:cSldViewPr>
      <p:cViewPr varScale="1">
        <p:scale>
          <a:sx n="160" d="100"/>
          <a:sy n="160" d="100"/>
        </p:scale>
        <p:origin x="1668" y="144"/>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5650395-06B6-4B11-B34D-C005C13481B1}" type="datetimeFigureOut">
              <a:rPr lang="en-GB" smtClean="0"/>
              <a:t>30/11/2022</a:t>
            </a:fld>
            <a:endParaRPr lang="en-GB"/>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2351472A-DDAD-414F-A9EE-CBFB1A12A693}" type="slidenum">
              <a:rPr lang="en-GB" smtClean="0"/>
              <a:t>‹#›</a:t>
            </a:fld>
            <a:endParaRPr lang="en-GB"/>
          </a:p>
        </p:txBody>
      </p:sp>
    </p:spTree>
    <p:extLst>
      <p:ext uri="{BB962C8B-B14F-4D97-AF65-F5344CB8AC3E}">
        <p14:creationId xmlns:p14="http://schemas.microsoft.com/office/powerpoint/2010/main" val="2711412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74570" y="346963"/>
            <a:ext cx="6549770" cy="1367155"/>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2400" b="1" i="0">
                <a:solidFill>
                  <a:srgbClr val="FFFF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1" i="0">
                <a:solidFill>
                  <a:srgbClr val="FFFF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8442" y="48513"/>
            <a:ext cx="8060029" cy="1472946"/>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4943602" y="1795729"/>
            <a:ext cx="3848100" cy="3449954"/>
          </a:xfrm>
          <a:prstGeom prst="rect">
            <a:avLst/>
          </a:prstGeom>
        </p:spPr>
        <p:txBody>
          <a:bodyPr wrap="square" lIns="0" tIns="0" rIns="0" bIns="0">
            <a:spAutoFit/>
          </a:bodyPr>
          <a:lstStyle>
            <a:lvl1pPr>
              <a:defRPr sz="2400" b="1" i="0">
                <a:solidFill>
                  <a:srgbClr val="FFFF00"/>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11/30/2022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gif"/><Relationship Id="rId1" Type="http://schemas.openxmlformats.org/officeDocument/2006/relationships/slideLayout" Target="../slideLayouts/slideLayout4.xml"/><Relationship Id="rId6" Type="http://schemas.openxmlformats.org/officeDocument/2006/relationships/image" Target="../media/image44.jpeg"/><Relationship Id="rId5" Type="http://schemas.openxmlformats.org/officeDocument/2006/relationships/image" Target="../media/image43.gif"/><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7" Type="http://schemas.openxmlformats.org/officeDocument/2006/relationships/image" Target="../media/image28.png"/><Relationship Id="rId2" Type="http://schemas.openxmlformats.org/officeDocument/2006/relationships/image" Target="../media/image23.gif"/><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14368F7E-494A-14C4-B646-996ABE0CD71B}"/>
              </a:ext>
            </a:extLst>
          </p:cNvPr>
          <p:cNvSpPr txBox="1">
            <a:spLocks noGrp="1"/>
          </p:cNvSpPr>
          <p:nvPr>
            <p:ph type="ctrTitle"/>
          </p:nvPr>
        </p:nvSpPr>
        <p:spPr>
          <a:xfrm>
            <a:off x="426530" y="224777"/>
            <a:ext cx="8290940" cy="382156"/>
          </a:xfrm>
          <a:prstGeom prst="rect">
            <a:avLst/>
          </a:prstGeom>
        </p:spPr>
        <p:txBody>
          <a:bodyPr vert="horz" wrap="square" lIns="0" tIns="12700" rIns="0" bIns="0" rtlCol="0">
            <a:spAutoFit/>
          </a:bodyPr>
          <a:lstStyle/>
          <a:p>
            <a:pPr marR="142240" algn="ctr">
              <a:lnSpc>
                <a:spcPct val="100000"/>
              </a:lnSpc>
              <a:spcBef>
                <a:spcPts val="100"/>
              </a:spcBef>
            </a:pPr>
            <a:r>
              <a:rPr lang="en-GB" sz="2400" b="1" dirty="0">
                <a:solidFill>
                  <a:srgbClr val="FC8213"/>
                </a:solidFill>
                <a:latin typeface="Arial Nova" panose="020B0504020202020204" pitchFamily="34" charset="0"/>
              </a:rPr>
              <a:t>Astrobiology news this week…</a:t>
            </a:r>
            <a:endParaRPr sz="2400" dirty="0">
              <a:solidFill>
                <a:srgbClr val="FC8213"/>
              </a:solidFill>
              <a:latin typeface="Arial Nova" panose="020B0504020202020204" pitchFamily="34" charset="0"/>
            </a:endParaRPr>
          </a:p>
        </p:txBody>
      </p:sp>
      <p:sp>
        <p:nvSpPr>
          <p:cNvPr id="18" name="TextBox 17">
            <a:extLst>
              <a:ext uri="{FF2B5EF4-FFF2-40B4-BE49-F238E27FC236}">
                <a16:creationId xmlns:a16="http://schemas.microsoft.com/office/drawing/2014/main" id="{54C428CB-907C-723D-B2FE-8FD21F097CD9}"/>
              </a:ext>
            </a:extLst>
          </p:cNvPr>
          <p:cNvSpPr txBox="1"/>
          <p:nvPr/>
        </p:nvSpPr>
        <p:spPr>
          <a:xfrm>
            <a:off x="149059" y="4684693"/>
            <a:ext cx="3831236" cy="954107"/>
          </a:xfrm>
          <a:prstGeom prst="rect">
            <a:avLst/>
          </a:prstGeom>
          <a:noFill/>
        </p:spPr>
        <p:txBody>
          <a:bodyPr wrap="square">
            <a:spAutoFit/>
          </a:bodyPr>
          <a:lstStyle/>
          <a:p>
            <a:pPr algn="ctr"/>
            <a:r>
              <a:rPr lang="en-GB" sz="1400" dirty="0">
                <a:solidFill>
                  <a:srgbClr val="FC8213"/>
                </a:solidFill>
                <a:latin typeface="Arial Nova" panose="020B0504020202020204" pitchFamily="34" charset="0"/>
              </a:rPr>
              <a:t>All 4 reaction wheels installed on NASA’s </a:t>
            </a:r>
            <a:r>
              <a:rPr lang="en-GB" sz="1400" i="1" dirty="0">
                <a:solidFill>
                  <a:srgbClr val="FC8213"/>
                </a:solidFill>
                <a:latin typeface="Arial Nova" panose="020B0504020202020204" pitchFamily="34" charset="0"/>
              </a:rPr>
              <a:t>Europa Clipper </a:t>
            </a:r>
            <a:r>
              <a:rPr lang="en-GB" sz="1400" dirty="0">
                <a:solidFill>
                  <a:srgbClr val="FC8213"/>
                </a:solidFill>
                <a:latin typeface="Arial Nova" panose="020B0504020202020204" pitchFamily="34" charset="0"/>
              </a:rPr>
              <a:t>Jupiter</a:t>
            </a:r>
            <a:r>
              <a:rPr lang="en-GB" sz="1400" i="1" dirty="0">
                <a:solidFill>
                  <a:srgbClr val="FC8213"/>
                </a:solidFill>
                <a:latin typeface="Arial Nova" panose="020B0504020202020204" pitchFamily="34" charset="0"/>
              </a:rPr>
              <a:t> </a:t>
            </a:r>
            <a:r>
              <a:rPr lang="en-GB" sz="1400" dirty="0">
                <a:solidFill>
                  <a:srgbClr val="FC8213"/>
                </a:solidFill>
                <a:latin typeface="Arial Nova" panose="020B0504020202020204" pitchFamily="34" charset="0"/>
              </a:rPr>
              <a:t>orbiter, on schedule to launch in 2024 for a 2030 insertion at the Jupiter system.</a:t>
            </a:r>
          </a:p>
        </p:txBody>
      </p:sp>
      <p:sp>
        <p:nvSpPr>
          <p:cNvPr id="22" name="TextBox 21">
            <a:extLst>
              <a:ext uri="{FF2B5EF4-FFF2-40B4-BE49-F238E27FC236}">
                <a16:creationId xmlns:a16="http://schemas.microsoft.com/office/drawing/2014/main" id="{A630D23D-899A-0364-1225-0DE3097A292F}"/>
              </a:ext>
            </a:extLst>
          </p:cNvPr>
          <p:cNvSpPr txBox="1"/>
          <p:nvPr/>
        </p:nvSpPr>
        <p:spPr>
          <a:xfrm>
            <a:off x="4114800" y="5881735"/>
            <a:ext cx="4572000" cy="738664"/>
          </a:xfrm>
          <a:prstGeom prst="rect">
            <a:avLst/>
          </a:prstGeom>
          <a:noFill/>
        </p:spPr>
        <p:txBody>
          <a:bodyPr wrap="square">
            <a:spAutoFit/>
          </a:bodyPr>
          <a:lstStyle/>
          <a:p>
            <a:pPr algn="ctr"/>
            <a:r>
              <a:rPr lang="en-GB" sz="1400" b="0" i="1" dirty="0">
                <a:solidFill>
                  <a:srgbClr val="FC8213"/>
                </a:solidFill>
                <a:effectLst/>
                <a:latin typeface="Arial Nova" panose="020B0504020202020204" pitchFamily="34" charset="0"/>
              </a:rPr>
              <a:t>Perseverance </a:t>
            </a:r>
            <a:r>
              <a:rPr lang="en-GB" sz="1400" b="0" dirty="0">
                <a:solidFill>
                  <a:srgbClr val="FC8213"/>
                </a:solidFill>
                <a:effectLst/>
                <a:latin typeface="Arial Nova" panose="020B0504020202020204" pitchFamily="34" charset="0"/>
              </a:rPr>
              <a:t>finds evidence of organic carbon (PAHs) in aqueously formed minerals at Jezero crater (sample target areas shown) (</a:t>
            </a:r>
            <a:r>
              <a:rPr lang="en-GB" sz="1400" b="0" dirty="0" err="1">
                <a:solidFill>
                  <a:srgbClr val="FC8213"/>
                </a:solidFill>
                <a:effectLst/>
                <a:latin typeface="Arial Nova" panose="020B0504020202020204" pitchFamily="34" charset="0"/>
              </a:rPr>
              <a:t>Scheller</a:t>
            </a:r>
            <a:r>
              <a:rPr lang="en-GB" sz="1400" b="0" dirty="0">
                <a:solidFill>
                  <a:srgbClr val="FC8213"/>
                </a:solidFill>
                <a:effectLst/>
                <a:latin typeface="Arial Nova" panose="020B0504020202020204" pitchFamily="34" charset="0"/>
              </a:rPr>
              <a:t> </a:t>
            </a:r>
            <a:r>
              <a:rPr lang="en-GB" sz="1400" b="0" i="1" dirty="0">
                <a:solidFill>
                  <a:srgbClr val="FC8213"/>
                </a:solidFill>
                <a:effectLst/>
                <a:latin typeface="Arial Nova" panose="020B0504020202020204" pitchFamily="34" charset="0"/>
              </a:rPr>
              <a:t>et al</a:t>
            </a:r>
            <a:r>
              <a:rPr lang="en-GB" sz="1400" b="0" dirty="0">
                <a:solidFill>
                  <a:srgbClr val="FC8213"/>
                </a:solidFill>
                <a:effectLst/>
                <a:latin typeface="Arial Nova" panose="020B0504020202020204" pitchFamily="34" charset="0"/>
              </a:rPr>
              <a:t>., 2022 - </a:t>
            </a:r>
            <a:r>
              <a:rPr lang="en-GB" sz="1400" i="1" dirty="0">
                <a:solidFill>
                  <a:srgbClr val="FC8213"/>
                </a:solidFill>
                <a:latin typeface="Arial Nova" panose="020B0504020202020204" pitchFamily="34" charset="0"/>
              </a:rPr>
              <a:t>S</a:t>
            </a:r>
            <a:r>
              <a:rPr lang="en-GB" sz="1400" b="0" i="1" dirty="0">
                <a:solidFill>
                  <a:srgbClr val="FC8213"/>
                </a:solidFill>
                <a:effectLst/>
                <a:latin typeface="Arial Nova" panose="020B0504020202020204" pitchFamily="34" charset="0"/>
              </a:rPr>
              <a:t>cience</a:t>
            </a:r>
            <a:r>
              <a:rPr lang="en-GB" sz="1400" b="0" dirty="0">
                <a:solidFill>
                  <a:srgbClr val="FC8213"/>
                </a:solidFill>
                <a:effectLst/>
                <a:latin typeface="Arial Nova" panose="020B0504020202020204" pitchFamily="34" charset="0"/>
              </a:rPr>
              <a:t>)</a:t>
            </a:r>
            <a:endParaRPr lang="en-GB" sz="1400" i="1" dirty="0">
              <a:solidFill>
                <a:srgbClr val="FC8213"/>
              </a:solidFill>
              <a:latin typeface="Arial Nova" panose="020B0504020202020204" pitchFamily="34" charset="0"/>
            </a:endParaRPr>
          </a:p>
        </p:txBody>
      </p:sp>
      <p:pic>
        <p:nvPicPr>
          <p:cNvPr id="2" name="Picture 2">
            <a:extLst>
              <a:ext uri="{FF2B5EF4-FFF2-40B4-BE49-F238E27FC236}">
                <a16:creationId xmlns:a16="http://schemas.microsoft.com/office/drawing/2014/main" id="{17FE51F4-3087-AC8D-F319-5B59FC330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58" y="1676400"/>
            <a:ext cx="3831237" cy="2895600"/>
          </a:xfrm>
          <a:prstGeom prst="rect">
            <a:avLst/>
          </a:prstGeom>
          <a:noFill/>
          <a:ln w="28575">
            <a:solidFill>
              <a:srgbClr val="FC8213"/>
            </a:solidFill>
          </a:ln>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5B181AC-74ED-8515-72AC-35103327A4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3198" y="772473"/>
            <a:ext cx="3974999" cy="5029876"/>
          </a:xfrm>
          <a:prstGeom prst="rect">
            <a:avLst/>
          </a:prstGeom>
          <a:noFill/>
          <a:ln w="28575">
            <a:solidFill>
              <a:srgbClr val="FC821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753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55FB4C-9DF7-9F4A-F7B7-24EB0A4787CD}"/>
              </a:ext>
            </a:extLst>
          </p:cNvPr>
          <p:cNvSpPr txBox="1"/>
          <p:nvPr/>
        </p:nvSpPr>
        <p:spPr>
          <a:xfrm>
            <a:off x="2286000" y="84892"/>
            <a:ext cx="4572000" cy="677108"/>
          </a:xfrm>
          <a:prstGeom prst="rect">
            <a:avLst/>
          </a:prstGeom>
          <a:noFill/>
        </p:spPr>
        <p:txBody>
          <a:bodyPr wrap="square">
            <a:spAutoFit/>
          </a:bodyPr>
          <a:lstStyle/>
          <a:p>
            <a:pPr algn="ctr"/>
            <a:r>
              <a:rPr kumimoji="0" lang="en-GB" sz="3800" b="1" i="0" u="none" strike="noStrike" kern="0" cap="none" spc="-30" normalizeH="0" baseline="0" noProof="0" dirty="0">
                <a:ln>
                  <a:noFill/>
                </a:ln>
                <a:solidFill>
                  <a:srgbClr val="FC8213"/>
                </a:solidFill>
                <a:effectLst/>
                <a:uLnTx/>
                <a:uFillTx/>
                <a:latin typeface="Arial Nova" panose="020B0504020202020204" pitchFamily="34" charset="0"/>
                <a:ea typeface="+mj-ea"/>
                <a:cs typeface="Times New Roman"/>
              </a:rPr>
              <a:t>Titan</a:t>
            </a:r>
            <a:endParaRPr lang="en-GB" sz="3800" dirty="0"/>
          </a:p>
        </p:txBody>
      </p:sp>
      <p:pic>
        <p:nvPicPr>
          <p:cNvPr id="3" name="Picture 1" descr="Cassini radar strips of the surface of Titan art a latitude of about 80◦ N. Dark irregular areas of low radar reflectivity are interpreted to by hydrocarbon lakes. ">
            <a:extLst>
              <a:ext uri="{FF2B5EF4-FFF2-40B4-BE49-F238E27FC236}">
                <a16:creationId xmlns:a16="http://schemas.microsoft.com/office/drawing/2014/main" id="{FB2069AE-EBBA-EBF3-8270-1958FC6516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214" y="838200"/>
            <a:ext cx="8647186" cy="2479674"/>
          </a:xfrm>
          <a:prstGeom prst="rect">
            <a:avLst/>
          </a:prstGeom>
          <a:noFill/>
          <a:ln w="28575">
            <a:solidFill>
              <a:srgbClr val="FC8213"/>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descr="Possible internal structure of Titan. Note possible (but not yet confirmed) presence of a liquid water-ammonia ‘ocean’ sandwiched between two layers of ice.">
            <a:extLst>
              <a:ext uri="{FF2B5EF4-FFF2-40B4-BE49-F238E27FC236}">
                <a16:creationId xmlns:a16="http://schemas.microsoft.com/office/drawing/2014/main" id="{DDC03349-92E8-D7B9-8AA3-EAD784CA37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281" y="3886200"/>
            <a:ext cx="3119437" cy="2327275"/>
          </a:xfrm>
          <a:prstGeom prst="rect">
            <a:avLst/>
          </a:prstGeom>
          <a:noFill/>
          <a:ln w="28575">
            <a:solidFill>
              <a:srgbClr val="FC8213"/>
            </a:solidFill>
            <a:miter lim="800000"/>
            <a:headEnd/>
            <a:tailEnd/>
          </a:ln>
          <a:extLst>
            <a:ext uri="{909E8E84-426E-40DD-AFC4-6F175D3DCCD1}">
              <a14:hiddenFill xmlns:a14="http://schemas.microsoft.com/office/drawing/2010/main">
                <a:solidFill>
                  <a:srgbClr val="FFFFFF"/>
                </a:solidFill>
              </a14:hiddenFill>
            </a:ext>
          </a:extLst>
        </p:spPr>
      </p:pic>
      <p:pic>
        <p:nvPicPr>
          <p:cNvPr id="1026" name="Picture 2" descr="GIF by NASA">
            <a:extLst>
              <a:ext uri="{FF2B5EF4-FFF2-40B4-BE49-F238E27FC236}">
                <a16:creationId xmlns:a16="http://schemas.microsoft.com/office/drawing/2014/main" id="{35731BFC-58FE-9137-AAB8-D4914B7B5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752850"/>
            <a:ext cx="4572000" cy="2571750"/>
          </a:xfrm>
          <a:prstGeom prst="rect">
            <a:avLst/>
          </a:prstGeom>
          <a:noFill/>
          <a:ln w="28575">
            <a:solidFill>
              <a:srgbClr val="FC8213"/>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EEF687-7728-F922-A082-4B6A2FDD0075}"/>
              </a:ext>
            </a:extLst>
          </p:cNvPr>
          <p:cNvSpPr txBox="1"/>
          <p:nvPr/>
        </p:nvSpPr>
        <p:spPr>
          <a:xfrm>
            <a:off x="268214" y="3302913"/>
            <a:ext cx="8647186" cy="430887"/>
          </a:xfrm>
          <a:prstGeom prst="rect">
            <a:avLst/>
          </a:prstGeom>
          <a:noFill/>
        </p:spPr>
        <p:txBody>
          <a:bodyPr wrap="square">
            <a:spAutoFit/>
          </a:bodyPr>
          <a:lstStyle/>
          <a:p>
            <a:r>
              <a:rPr lang="en-GB" altLang="en-US" sz="1100" dirty="0">
                <a:solidFill>
                  <a:srgbClr val="FC8213"/>
                </a:solidFill>
                <a:latin typeface="Arial Nova" panose="020B0504020202020204" pitchFamily="34" charset="0"/>
                <a:cs typeface="Times New Roman" panose="02020603050405020304" pitchFamily="18" charset="0"/>
              </a:rPr>
              <a:t>Cassini radar strips of the surface of Titan at a latitude of about 80</a:t>
            </a:r>
            <a:r>
              <a:rPr lang="en-GB" altLang="en-US" sz="1100" baseline="30000" dirty="0">
                <a:solidFill>
                  <a:srgbClr val="FC8213"/>
                </a:solidFill>
                <a:latin typeface="Arial Nova" panose="020B0504020202020204" pitchFamily="34" charset="0"/>
                <a:cs typeface="Times New Roman" panose="02020603050405020304" pitchFamily="18" charset="0"/>
              </a:rPr>
              <a:t>◦ </a:t>
            </a:r>
            <a:r>
              <a:rPr lang="en-GB" altLang="en-US" sz="1100" dirty="0">
                <a:solidFill>
                  <a:srgbClr val="FC8213"/>
                </a:solidFill>
                <a:latin typeface="Arial Nova" panose="020B0504020202020204" pitchFamily="34" charset="0"/>
                <a:cs typeface="Times New Roman" panose="02020603050405020304" pitchFamily="18" charset="0"/>
              </a:rPr>
              <a:t>N. Dark irregular areas of low radar reflectivity are interpreted to by hydrocarbon lakes. Image size is 150×420 km (NASA).</a:t>
            </a:r>
            <a:endParaRPr lang="en-GB" sz="1100" dirty="0">
              <a:solidFill>
                <a:srgbClr val="FC8213"/>
              </a:solidFill>
              <a:latin typeface="Arial Nova" panose="020B0504020202020204" pitchFamily="34" charset="0"/>
            </a:endParaRPr>
          </a:p>
        </p:txBody>
      </p:sp>
      <p:sp>
        <p:nvSpPr>
          <p:cNvPr id="6" name="TextBox 5">
            <a:extLst>
              <a:ext uri="{FF2B5EF4-FFF2-40B4-BE49-F238E27FC236}">
                <a16:creationId xmlns:a16="http://schemas.microsoft.com/office/drawing/2014/main" id="{21EA08CF-B23F-D6B1-FEB3-FCD9026315CE}"/>
              </a:ext>
            </a:extLst>
          </p:cNvPr>
          <p:cNvSpPr txBox="1"/>
          <p:nvPr/>
        </p:nvSpPr>
        <p:spPr>
          <a:xfrm>
            <a:off x="609600" y="6213475"/>
            <a:ext cx="3236118" cy="261610"/>
          </a:xfrm>
          <a:prstGeom prst="rect">
            <a:avLst/>
          </a:prstGeom>
          <a:noFill/>
        </p:spPr>
        <p:txBody>
          <a:bodyPr wrap="square">
            <a:spAutoFit/>
          </a:bodyPr>
          <a:lstStyle/>
          <a:p>
            <a:r>
              <a:rPr lang="en-GB" altLang="en-US" sz="1100">
                <a:solidFill>
                  <a:srgbClr val="FC8213"/>
                </a:solidFill>
                <a:latin typeface="Arial Nova" panose="020B0504020202020204" pitchFamily="34" charset="0"/>
                <a:cs typeface="Times New Roman" panose="02020603050405020304" pitchFamily="18" charset="0"/>
              </a:rPr>
              <a:t>Possible internal structure of Titan (Fortes, 2006)</a:t>
            </a:r>
            <a:endParaRPr lang="en-GB" sz="1100" dirty="0">
              <a:solidFill>
                <a:srgbClr val="FC8213"/>
              </a:solidFill>
              <a:latin typeface="Arial Nova" panose="020B0504020202020204" pitchFamily="34" charset="0"/>
            </a:endParaRPr>
          </a:p>
        </p:txBody>
      </p:sp>
      <p:sp>
        <p:nvSpPr>
          <p:cNvPr id="7" name="TextBox 6">
            <a:extLst>
              <a:ext uri="{FF2B5EF4-FFF2-40B4-BE49-F238E27FC236}">
                <a16:creationId xmlns:a16="http://schemas.microsoft.com/office/drawing/2014/main" id="{003A26E9-4502-B82E-DB8C-291DB0FC1E9A}"/>
              </a:ext>
            </a:extLst>
          </p:cNvPr>
          <p:cNvSpPr txBox="1"/>
          <p:nvPr/>
        </p:nvSpPr>
        <p:spPr>
          <a:xfrm>
            <a:off x="4343400" y="6387455"/>
            <a:ext cx="4572000" cy="430887"/>
          </a:xfrm>
          <a:prstGeom prst="rect">
            <a:avLst/>
          </a:prstGeom>
          <a:noFill/>
        </p:spPr>
        <p:txBody>
          <a:bodyPr wrap="square">
            <a:spAutoFit/>
          </a:bodyPr>
          <a:lstStyle/>
          <a:p>
            <a:r>
              <a:rPr lang="en-US" altLang="en-US" sz="1100" dirty="0">
                <a:solidFill>
                  <a:srgbClr val="FC8213"/>
                </a:solidFill>
                <a:latin typeface="Arial Nova" panose="020B0504020202020204" pitchFamily="34" charset="0"/>
                <a:cs typeface="Times New Roman" panose="02020603050405020304" pitchFamily="18" charset="0"/>
              </a:rPr>
              <a:t>False-color image of the surface of Titan from </a:t>
            </a:r>
            <a:r>
              <a:rPr lang="en-US" altLang="en-US" sz="1100" i="1" dirty="0">
                <a:solidFill>
                  <a:srgbClr val="FC8213"/>
                </a:solidFill>
                <a:latin typeface="Arial Nova" panose="020B0504020202020204" pitchFamily="34" charset="0"/>
                <a:cs typeface="Times New Roman" panose="02020603050405020304" pitchFamily="18" charset="0"/>
              </a:rPr>
              <a:t>Cassini </a:t>
            </a:r>
            <a:r>
              <a:rPr lang="en-US" altLang="en-US" sz="1100" dirty="0">
                <a:solidFill>
                  <a:srgbClr val="FC8213"/>
                </a:solidFill>
                <a:latin typeface="Arial Nova" panose="020B0504020202020204" pitchFamily="34" charset="0"/>
                <a:cs typeface="Times New Roman" panose="02020603050405020304" pitchFamily="18" charset="0"/>
              </a:rPr>
              <a:t>(2013). Titan’s second largest lake, </a:t>
            </a:r>
            <a:r>
              <a:rPr lang="en-US" altLang="en-US" sz="1100" i="1" dirty="0">
                <a:solidFill>
                  <a:srgbClr val="FC8213"/>
                </a:solidFill>
                <a:latin typeface="Arial Nova" panose="020B0504020202020204" pitchFamily="34" charset="0"/>
                <a:cs typeface="Times New Roman" panose="02020603050405020304" pitchFamily="18" charset="0"/>
              </a:rPr>
              <a:t>Ligeia Mare, </a:t>
            </a:r>
            <a:r>
              <a:rPr lang="en-US" altLang="en-US" sz="1100" dirty="0">
                <a:solidFill>
                  <a:srgbClr val="FC8213"/>
                </a:solidFill>
                <a:latin typeface="Arial Nova" panose="020B0504020202020204" pitchFamily="34" charset="0"/>
                <a:cs typeface="Times New Roman" panose="02020603050405020304" pitchFamily="18" charset="0"/>
              </a:rPr>
              <a:t>is clearly visible.</a:t>
            </a:r>
            <a:endParaRPr lang="en-GB" sz="1100" i="1"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2524900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4EA6ED2-23F8-19E5-7595-3236B6BB082C}"/>
              </a:ext>
            </a:extLst>
          </p:cNvPr>
          <p:cNvGrpSpPr/>
          <p:nvPr/>
        </p:nvGrpSpPr>
        <p:grpSpPr>
          <a:xfrm>
            <a:off x="381000" y="1363980"/>
            <a:ext cx="5105400" cy="5113020"/>
            <a:chOff x="239486" y="685800"/>
            <a:chExt cx="5105400" cy="5113020"/>
          </a:xfrm>
        </p:grpSpPr>
        <p:grpSp>
          <p:nvGrpSpPr>
            <p:cNvPr id="2" name="object 3">
              <a:extLst>
                <a:ext uri="{FF2B5EF4-FFF2-40B4-BE49-F238E27FC236}">
                  <a16:creationId xmlns:a16="http://schemas.microsoft.com/office/drawing/2014/main" id="{C7C23196-0A49-CFD4-F038-084D2BFD58B4}"/>
                </a:ext>
              </a:extLst>
            </p:cNvPr>
            <p:cNvGrpSpPr/>
            <p:nvPr/>
          </p:nvGrpSpPr>
          <p:grpSpPr>
            <a:xfrm>
              <a:off x="239486" y="685800"/>
              <a:ext cx="5105400" cy="5113020"/>
              <a:chOff x="381000" y="1363980"/>
              <a:chExt cx="5105400" cy="5113020"/>
            </a:xfrm>
          </p:grpSpPr>
          <p:pic>
            <p:nvPicPr>
              <p:cNvPr id="8" name="object 4">
                <a:extLst>
                  <a:ext uri="{FF2B5EF4-FFF2-40B4-BE49-F238E27FC236}">
                    <a16:creationId xmlns:a16="http://schemas.microsoft.com/office/drawing/2014/main" id="{9E44EC09-4A49-6C0A-6576-DE6365596792}"/>
                  </a:ext>
                </a:extLst>
              </p:cNvPr>
              <p:cNvPicPr/>
              <p:nvPr/>
            </p:nvPicPr>
            <p:blipFill>
              <a:blip r:embed="rId2" cstate="print"/>
              <a:stretch>
                <a:fillRect/>
              </a:stretch>
            </p:blipFill>
            <p:spPr>
              <a:xfrm>
                <a:off x="381000" y="1363980"/>
                <a:ext cx="5105400" cy="5113020"/>
              </a:xfrm>
              <a:prstGeom prst="rect">
                <a:avLst/>
              </a:prstGeom>
            </p:spPr>
          </p:pic>
          <p:sp>
            <p:nvSpPr>
              <p:cNvPr id="10" name="object 5">
                <a:extLst>
                  <a:ext uri="{FF2B5EF4-FFF2-40B4-BE49-F238E27FC236}">
                    <a16:creationId xmlns:a16="http://schemas.microsoft.com/office/drawing/2014/main" id="{2A56250A-A48A-037B-9410-DA0BE043C6DD}"/>
                  </a:ext>
                </a:extLst>
              </p:cNvPr>
              <p:cNvSpPr/>
              <p:nvPr/>
            </p:nvSpPr>
            <p:spPr>
              <a:xfrm>
                <a:off x="1066800" y="5486400"/>
                <a:ext cx="2057400" cy="0"/>
              </a:xfrm>
              <a:custGeom>
                <a:avLst/>
                <a:gdLst/>
                <a:ahLst/>
                <a:cxnLst/>
                <a:rect l="l" t="t" r="r" b="b"/>
                <a:pathLst>
                  <a:path w="2057400">
                    <a:moveTo>
                      <a:pt x="0" y="0"/>
                    </a:moveTo>
                    <a:lnTo>
                      <a:pt x="2057400" y="0"/>
                    </a:lnTo>
                  </a:path>
                </a:pathLst>
              </a:custGeom>
              <a:ln w="57912">
                <a:solidFill>
                  <a:srgbClr val="FC8213"/>
                </a:solidFill>
              </a:ln>
            </p:spPr>
            <p:txBody>
              <a:bodyPr wrap="square" lIns="0" tIns="0" rIns="0" bIns="0" rtlCol="0"/>
              <a:lstStyle/>
              <a:p>
                <a:endParaRPr/>
              </a:p>
            </p:txBody>
          </p:sp>
        </p:grpSp>
        <p:sp>
          <p:nvSpPr>
            <p:cNvPr id="12" name="object 7">
              <a:extLst>
                <a:ext uri="{FF2B5EF4-FFF2-40B4-BE49-F238E27FC236}">
                  <a16:creationId xmlns:a16="http://schemas.microsoft.com/office/drawing/2014/main" id="{6DCE56DD-8D54-C093-6181-986A6F212A75}"/>
                </a:ext>
              </a:extLst>
            </p:cNvPr>
            <p:cNvSpPr txBox="1"/>
            <p:nvPr/>
          </p:nvSpPr>
          <p:spPr>
            <a:xfrm>
              <a:off x="1489075" y="4856843"/>
              <a:ext cx="796925" cy="258404"/>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C8213"/>
                  </a:solidFill>
                  <a:latin typeface="Arial Nova" panose="020B0504020202020204" pitchFamily="34" charset="0"/>
                  <a:cs typeface="Arial"/>
                </a:rPr>
                <a:t>5</a:t>
              </a:r>
              <a:r>
                <a:rPr sz="1600" spc="-20" dirty="0">
                  <a:solidFill>
                    <a:srgbClr val="FC8213"/>
                  </a:solidFill>
                  <a:latin typeface="Arial Nova" panose="020B0504020202020204" pitchFamily="34" charset="0"/>
                  <a:cs typeface="Arial"/>
                </a:rPr>
                <a:t> </a:t>
              </a:r>
              <a:r>
                <a:rPr sz="1600" spc="-25" dirty="0">
                  <a:solidFill>
                    <a:srgbClr val="FC8213"/>
                  </a:solidFill>
                  <a:latin typeface="Arial Nova" panose="020B0504020202020204" pitchFamily="34" charset="0"/>
                  <a:cs typeface="Arial"/>
                </a:rPr>
                <a:t>km</a:t>
              </a:r>
              <a:endParaRPr sz="1600" dirty="0">
                <a:solidFill>
                  <a:srgbClr val="FC8213"/>
                </a:solidFill>
                <a:latin typeface="Arial Nova" panose="020B0504020202020204" pitchFamily="34" charset="0"/>
                <a:cs typeface="Arial"/>
              </a:endParaRPr>
            </a:p>
          </p:txBody>
        </p:sp>
      </p:grpSp>
      <p:sp>
        <p:nvSpPr>
          <p:cNvPr id="9" name="TextBox 8">
            <a:extLst>
              <a:ext uri="{FF2B5EF4-FFF2-40B4-BE49-F238E27FC236}">
                <a16:creationId xmlns:a16="http://schemas.microsoft.com/office/drawing/2014/main" id="{4D55FB4C-9DF7-9F4A-F7B7-24EB0A4787CD}"/>
              </a:ext>
            </a:extLst>
          </p:cNvPr>
          <p:cNvSpPr txBox="1"/>
          <p:nvPr/>
        </p:nvSpPr>
        <p:spPr>
          <a:xfrm>
            <a:off x="2286000" y="84892"/>
            <a:ext cx="4572000" cy="677108"/>
          </a:xfrm>
          <a:prstGeom prst="rect">
            <a:avLst/>
          </a:prstGeom>
          <a:noFill/>
        </p:spPr>
        <p:txBody>
          <a:bodyPr wrap="square">
            <a:spAutoFit/>
          </a:bodyPr>
          <a:lstStyle/>
          <a:p>
            <a:pPr algn="ctr"/>
            <a:r>
              <a:rPr kumimoji="0" lang="en-GB" sz="3800" b="1" i="0" u="none" strike="noStrike" kern="0" cap="none" spc="-30" normalizeH="0" baseline="0" noProof="0" dirty="0">
                <a:ln>
                  <a:noFill/>
                </a:ln>
                <a:solidFill>
                  <a:srgbClr val="FC8213"/>
                </a:solidFill>
                <a:effectLst/>
                <a:uLnTx/>
                <a:uFillTx/>
                <a:latin typeface="Arial Nova" panose="020B0504020202020204" pitchFamily="34" charset="0"/>
                <a:ea typeface="+mj-ea"/>
                <a:cs typeface="Times New Roman"/>
              </a:rPr>
              <a:t>Titan’s surface</a:t>
            </a:r>
            <a:endParaRPr lang="en-GB" sz="3800" dirty="0"/>
          </a:p>
        </p:txBody>
      </p:sp>
      <p:sp>
        <p:nvSpPr>
          <p:cNvPr id="7" name="TextBox 6">
            <a:extLst>
              <a:ext uri="{FF2B5EF4-FFF2-40B4-BE49-F238E27FC236}">
                <a16:creationId xmlns:a16="http://schemas.microsoft.com/office/drawing/2014/main" id="{003A26E9-4502-B82E-DB8C-291DB0FC1E9A}"/>
              </a:ext>
            </a:extLst>
          </p:cNvPr>
          <p:cNvSpPr txBox="1"/>
          <p:nvPr/>
        </p:nvSpPr>
        <p:spPr>
          <a:xfrm>
            <a:off x="4572000" y="6184284"/>
            <a:ext cx="4572000" cy="430887"/>
          </a:xfrm>
          <a:prstGeom prst="rect">
            <a:avLst/>
          </a:prstGeom>
          <a:noFill/>
        </p:spPr>
        <p:txBody>
          <a:bodyPr wrap="square">
            <a:spAutoFit/>
          </a:bodyPr>
          <a:lstStyle/>
          <a:p>
            <a:r>
              <a:rPr lang="en-US" altLang="en-US" sz="1100" dirty="0">
                <a:solidFill>
                  <a:srgbClr val="FC8213"/>
                </a:solidFill>
                <a:latin typeface="Arial Nova" panose="020B0504020202020204" pitchFamily="34" charset="0"/>
                <a:cs typeface="Times New Roman" panose="02020603050405020304" pitchFamily="18" charset="0"/>
              </a:rPr>
              <a:t>Visible light image of the surface of Titan, last image taken by </a:t>
            </a:r>
            <a:r>
              <a:rPr lang="en-US" altLang="en-US" sz="1100" i="1" dirty="0">
                <a:solidFill>
                  <a:srgbClr val="FC8213"/>
                </a:solidFill>
                <a:latin typeface="Arial Nova" panose="020B0504020202020204" pitchFamily="34" charset="0"/>
                <a:cs typeface="Times New Roman" panose="02020603050405020304" pitchFamily="18" charset="0"/>
              </a:rPr>
              <a:t>Huygens</a:t>
            </a:r>
            <a:r>
              <a:rPr lang="en-US" altLang="en-US" sz="1100" dirty="0">
                <a:solidFill>
                  <a:srgbClr val="FC8213"/>
                </a:solidFill>
                <a:latin typeface="Arial Nova" panose="020B0504020202020204" pitchFamily="34" charset="0"/>
                <a:cs typeface="Times New Roman" panose="02020603050405020304" pitchFamily="18" charset="0"/>
              </a:rPr>
              <a:t> (ESA)</a:t>
            </a:r>
            <a:endParaRPr lang="en-GB" sz="1100" i="1" dirty="0">
              <a:solidFill>
                <a:srgbClr val="FC8213"/>
              </a:solidFill>
              <a:latin typeface="Arial Nova" panose="020B0504020202020204" pitchFamily="34" charset="0"/>
            </a:endParaRPr>
          </a:p>
        </p:txBody>
      </p:sp>
      <p:pic>
        <p:nvPicPr>
          <p:cNvPr id="11" name="object 6">
            <a:extLst>
              <a:ext uri="{FF2B5EF4-FFF2-40B4-BE49-F238E27FC236}">
                <a16:creationId xmlns:a16="http://schemas.microsoft.com/office/drawing/2014/main" id="{D414A879-D963-E83E-1F34-1FDBE84284B0}"/>
              </a:ext>
            </a:extLst>
          </p:cNvPr>
          <p:cNvPicPr/>
          <p:nvPr/>
        </p:nvPicPr>
        <p:blipFill>
          <a:blip r:embed="rId3" cstate="print"/>
          <a:stretch>
            <a:fillRect/>
          </a:stretch>
        </p:blipFill>
        <p:spPr>
          <a:xfrm>
            <a:off x="5669280" y="914400"/>
            <a:ext cx="2636520" cy="5257800"/>
          </a:xfrm>
          <a:prstGeom prst="rect">
            <a:avLst/>
          </a:prstGeom>
        </p:spPr>
      </p:pic>
      <p:pic>
        <p:nvPicPr>
          <p:cNvPr id="2052" name="Picture 4" descr="Explore where the search for life is unfolding across the solar system - CNN">
            <a:extLst>
              <a:ext uri="{FF2B5EF4-FFF2-40B4-BE49-F238E27FC236}">
                <a16:creationId xmlns:a16="http://schemas.microsoft.com/office/drawing/2014/main" id="{B3F9F234-85B8-1972-25EB-9528746E5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510021"/>
            <a:ext cx="2636521" cy="1471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EA08CF-B23F-D6B1-FEB3-FCD9026315CE}"/>
              </a:ext>
            </a:extLst>
          </p:cNvPr>
          <p:cNvSpPr txBox="1"/>
          <p:nvPr/>
        </p:nvSpPr>
        <p:spPr>
          <a:xfrm>
            <a:off x="1174127" y="6291590"/>
            <a:ext cx="3236118" cy="261610"/>
          </a:xfrm>
          <a:prstGeom prst="rect">
            <a:avLst/>
          </a:prstGeom>
          <a:noFill/>
        </p:spPr>
        <p:txBody>
          <a:bodyPr wrap="square">
            <a:spAutoFit/>
          </a:bodyPr>
          <a:lstStyle/>
          <a:p>
            <a:r>
              <a:rPr lang="en-GB" altLang="en-US" sz="1100" dirty="0">
                <a:solidFill>
                  <a:srgbClr val="FC8213"/>
                </a:solidFill>
                <a:latin typeface="Arial Nova" panose="020B0504020202020204" pitchFamily="34" charset="0"/>
                <a:cs typeface="Times New Roman" panose="02020603050405020304" pitchFamily="18" charset="0"/>
              </a:rPr>
              <a:t>Rivers on Titan (</a:t>
            </a:r>
            <a:r>
              <a:rPr lang="en-GB" altLang="en-US" sz="1100" i="1" dirty="0">
                <a:solidFill>
                  <a:srgbClr val="FC8213"/>
                </a:solidFill>
                <a:latin typeface="Arial Nova" panose="020B0504020202020204" pitchFamily="34" charset="0"/>
                <a:cs typeface="Times New Roman" panose="02020603050405020304" pitchFamily="18" charset="0"/>
              </a:rPr>
              <a:t>Huygens</a:t>
            </a:r>
            <a:r>
              <a:rPr lang="en-GB" altLang="en-US" sz="1100" dirty="0">
                <a:solidFill>
                  <a:srgbClr val="FC8213"/>
                </a:solidFill>
                <a:latin typeface="Arial Nova" panose="020B0504020202020204" pitchFamily="34" charset="0"/>
                <a:cs typeface="Times New Roman" panose="02020603050405020304" pitchFamily="18" charset="0"/>
              </a:rPr>
              <a:t> lander, ESA)</a:t>
            </a:r>
            <a:endParaRPr lang="en-GB" sz="1100" dirty="0">
              <a:solidFill>
                <a:srgbClr val="FC8213"/>
              </a:solidFill>
              <a:latin typeface="Arial Nova" panose="020B0504020202020204" pitchFamily="34" charset="0"/>
            </a:endParaRPr>
          </a:p>
        </p:txBody>
      </p:sp>
      <p:sp>
        <p:nvSpPr>
          <p:cNvPr id="14" name="TextBox 13">
            <a:extLst>
              <a:ext uri="{FF2B5EF4-FFF2-40B4-BE49-F238E27FC236}">
                <a16:creationId xmlns:a16="http://schemas.microsoft.com/office/drawing/2014/main" id="{137C53DE-1C05-B996-760C-17A276788415}"/>
              </a:ext>
            </a:extLst>
          </p:cNvPr>
          <p:cNvSpPr txBox="1"/>
          <p:nvPr/>
        </p:nvSpPr>
        <p:spPr>
          <a:xfrm>
            <a:off x="182879" y="1991379"/>
            <a:ext cx="3236118" cy="261610"/>
          </a:xfrm>
          <a:prstGeom prst="rect">
            <a:avLst/>
          </a:prstGeom>
          <a:noFill/>
        </p:spPr>
        <p:txBody>
          <a:bodyPr wrap="square">
            <a:spAutoFit/>
          </a:bodyPr>
          <a:lstStyle/>
          <a:p>
            <a:r>
              <a:rPr lang="en-GB" altLang="en-US" sz="1100" dirty="0">
                <a:solidFill>
                  <a:srgbClr val="FC8213"/>
                </a:solidFill>
                <a:latin typeface="Arial Nova" panose="020B0504020202020204" pitchFamily="34" charset="0"/>
                <a:cs typeface="Times New Roman" panose="02020603050405020304" pitchFamily="18" charset="0"/>
              </a:rPr>
              <a:t>NASA’s </a:t>
            </a:r>
            <a:r>
              <a:rPr lang="en-GB" altLang="en-US" sz="1100" i="1" dirty="0">
                <a:solidFill>
                  <a:srgbClr val="FC8213"/>
                </a:solidFill>
                <a:latin typeface="Arial Nova" panose="020B0504020202020204" pitchFamily="34" charset="0"/>
                <a:cs typeface="Times New Roman" panose="02020603050405020304" pitchFamily="18" charset="0"/>
              </a:rPr>
              <a:t>Dragonfly </a:t>
            </a:r>
            <a:r>
              <a:rPr lang="en-GB" altLang="en-US" sz="1100" dirty="0">
                <a:solidFill>
                  <a:srgbClr val="FC8213"/>
                </a:solidFill>
                <a:latin typeface="Arial Nova" panose="020B0504020202020204" pitchFamily="34" charset="0"/>
                <a:cs typeface="Times New Roman" panose="02020603050405020304" pitchFamily="18" charset="0"/>
              </a:rPr>
              <a:t>(2027)</a:t>
            </a:r>
            <a:endParaRPr lang="en-GB" sz="11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62657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 name="object 2">
            <a:extLst>
              <a:ext uri="{FF2B5EF4-FFF2-40B4-BE49-F238E27FC236}">
                <a16:creationId xmlns:a16="http://schemas.microsoft.com/office/drawing/2014/main" id="{612A10C1-68CE-3573-2065-F54BD99BC923}"/>
              </a:ext>
            </a:extLst>
          </p:cNvPr>
          <p:cNvPicPr/>
          <p:nvPr/>
        </p:nvPicPr>
        <p:blipFill>
          <a:blip r:embed="rId2" cstate="print"/>
          <a:stretch>
            <a:fillRect/>
          </a:stretch>
        </p:blipFill>
        <p:spPr>
          <a:xfrm>
            <a:off x="228600" y="1143000"/>
            <a:ext cx="4989592" cy="4649391"/>
          </a:xfrm>
          <a:prstGeom prst="rect">
            <a:avLst/>
          </a:prstGeom>
        </p:spPr>
      </p:pic>
      <p:sp>
        <p:nvSpPr>
          <p:cNvPr id="9" name="TextBox 8">
            <a:extLst>
              <a:ext uri="{FF2B5EF4-FFF2-40B4-BE49-F238E27FC236}">
                <a16:creationId xmlns:a16="http://schemas.microsoft.com/office/drawing/2014/main" id="{4D55FB4C-9DF7-9F4A-F7B7-24EB0A4787CD}"/>
              </a:ext>
            </a:extLst>
          </p:cNvPr>
          <p:cNvSpPr txBox="1"/>
          <p:nvPr/>
        </p:nvSpPr>
        <p:spPr>
          <a:xfrm>
            <a:off x="2286000" y="84892"/>
            <a:ext cx="4572000" cy="677108"/>
          </a:xfrm>
          <a:prstGeom prst="rect">
            <a:avLst/>
          </a:prstGeom>
          <a:noFill/>
        </p:spPr>
        <p:txBody>
          <a:bodyPr wrap="square">
            <a:spAutoFit/>
          </a:bodyPr>
          <a:lstStyle/>
          <a:p>
            <a:pPr algn="ctr"/>
            <a:r>
              <a:rPr kumimoji="0" lang="en-GB" sz="3800" b="1" i="0" u="none" strike="noStrike" kern="0" cap="none" spc="-30" normalizeH="0" baseline="0" noProof="0" dirty="0">
                <a:ln>
                  <a:noFill/>
                </a:ln>
                <a:solidFill>
                  <a:srgbClr val="FC8213"/>
                </a:solidFill>
                <a:effectLst/>
                <a:uLnTx/>
                <a:uFillTx/>
                <a:latin typeface="Arial Nova" panose="020B0504020202020204" pitchFamily="34" charset="0"/>
                <a:ea typeface="+mj-ea"/>
                <a:cs typeface="Times New Roman"/>
              </a:rPr>
              <a:t>Pluto</a:t>
            </a:r>
            <a:endParaRPr lang="en-GB" sz="3800" dirty="0"/>
          </a:p>
        </p:txBody>
      </p:sp>
      <p:pic>
        <p:nvPicPr>
          <p:cNvPr id="3074" name="Picture 2" descr="New Horizons Flyover of Pluto animated gif">
            <a:extLst>
              <a:ext uri="{FF2B5EF4-FFF2-40B4-BE49-F238E27FC236}">
                <a16:creationId xmlns:a16="http://schemas.microsoft.com/office/drawing/2014/main" id="{4C115D5A-51A0-9008-F8FE-DA70E1DD5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661" y="2481262"/>
            <a:ext cx="3581400" cy="20145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78165ED-039C-5B84-8B52-6FD3A6B5A843}"/>
              </a:ext>
            </a:extLst>
          </p:cNvPr>
          <p:cNvSpPr txBox="1"/>
          <p:nvPr/>
        </p:nvSpPr>
        <p:spPr>
          <a:xfrm>
            <a:off x="5308334" y="4714669"/>
            <a:ext cx="4572000" cy="261610"/>
          </a:xfrm>
          <a:prstGeom prst="rect">
            <a:avLst/>
          </a:prstGeom>
          <a:noFill/>
        </p:spPr>
        <p:txBody>
          <a:bodyPr wrap="square">
            <a:spAutoFit/>
          </a:bodyPr>
          <a:lstStyle/>
          <a:p>
            <a:r>
              <a:rPr lang="en-US" altLang="en-US" sz="1100" i="1" dirty="0">
                <a:solidFill>
                  <a:srgbClr val="FC8213"/>
                </a:solidFill>
                <a:latin typeface="Arial Nova" panose="020B0504020202020204" pitchFamily="34" charset="0"/>
                <a:cs typeface="Times New Roman" panose="02020603050405020304" pitchFamily="18" charset="0"/>
              </a:rPr>
              <a:t>New Horizons </a:t>
            </a:r>
            <a:r>
              <a:rPr lang="en-US" altLang="en-US" sz="1100" dirty="0">
                <a:solidFill>
                  <a:srgbClr val="FC8213"/>
                </a:solidFill>
                <a:latin typeface="Arial Nova" panose="020B0504020202020204" pitchFamily="34" charset="0"/>
                <a:cs typeface="Times New Roman" panose="02020603050405020304" pitchFamily="18" charset="0"/>
              </a:rPr>
              <a:t>flyby of Pluto’s icy surface. (NASA, 2015)</a:t>
            </a:r>
            <a:endParaRPr lang="en-GB" sz="1100" i="1" dirty="0">
              <a:solidFill>
                <a:srgbClr val="FC8213"/>
              </a:solidFill>
              <a:latin typeface="Arial Nova" panose="020B0504020202020204" pitchFamily="34" charset="0"/>
            </a:endParaRPr>
          </a:p>
        </p:txBody>
      </p:sp>
      <p:sp>
        <p:nvSpPr>
          <p:cNvPr id="13" name="TextBox 12">
            <a:extLst>
              <a:ext uri="{FF2B5EF4-FFF2-40B4-BE49-F238E27FC236}">
                <a16:creationId xmlns:a16="http://schemas.microsoft.com/office/drawing/2014/main" id="{B942DD7F-E12F-564F-28B6-B351CB828FA6}"/>
              </a:ext>
            </a:extLst>
          </p:cNvPr>
          <p:cNvSpPr txBox="1"/>
          <p:nvPr/>
        </p:nvSpPr>
        <p:spPr>
          <a:xfrm>
            <a:off x="914400" y="5689797"/>
            <a:ext cx="4572000" cy="430887"/>
          </a:xfrm>
          <a:prstGeom prst="rect">
            <a:avLst/>
          </a:prstGeom>
          <a:noFill/>
        </p:spPr>
        <p:txBody>
          <a:bodyPr wrap="square">
            <a:spAutoFit/>
          </a:bodyPr>
          <a:lstStyle/>
          <a:p>
            <a:r>
              <a:rPr lang="en-US" sz="1100" dirty="0">
                <a:solidFill>
                  <a:srgbClr val="FC8213"/>
                </a:solidFill>
                <a:latin typeface="Arial Nova" panose="020B0504020202020204" pitchFamily="34" charset="0"/>
                <a:cs typeface="Times New Roman" panose="02020603050405020304" pitchFamily="18" charset="0"/>
              </a:rPr>
              <a:t>Possible interior structure of Pluto mirrors that of other icy moons in the outer Solar System.</a:t>
            </a:r>
            <a:endParaRPr lang="en-GB" sz="11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3211565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a) Enceladus showing ‘tiger stripes’ at the south polar region; (b) Plumes venting water into space; (c) A model of the interior of Enceladus (NASA/JPL).">
            <a:extLst>
              <a:ext uri="{FF2B5EF4-FFF2-40B4-BE49-F238E27FC236}">
                <a16:creationId xmlns:a16="http://schemas.microsoft.com/office/drawing/2014/main" id="{8E21BF89-DE28-4F03-5C8C-45AC90F5C3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4572000"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D55FB4C-9DF7-9F4A-F7B7-24EB0A4787CD}"/>
              </a:ext>
            </a:extLst>
          </p:cNvPr>
          <p:cNvSpPr txBox="1"/>
          <p:nvPr/>
        </p:nvSpPr>
        <p:spPr>
          <a:xfrm>
            <a:off x="2286000" y="84892"/>
            <a:ext cx="4572000" cy="677108"/>
          </a:xfrm>
          <a:prstGeom prst="rect">
            <a:avLst/>
          </a:prstGeom>
          <a:noFill/>
        </p:spPr>
        <p:txBody>
          <a:bodyPr wrap="square">
            <a:spAutoFit/>
          </a:bodyPr>
          <a:lstStyle/>
          <a:p>
            <a:pPr algn="ctr"/>
            <a:r>
              <a:rPr kumimoji="0" lang="en-GB" sz="3800" b="1" i="0" u="none" strike="noStrike" kern="0" cap="none" spc="-30" normalizeH="0" baseline="0" noProof="0" dirty="0">
                <a:ln>
                  <a:noFill/>
                </a:ln>
                <a:solidFill>
                  <a:srgbClr val="FC8213"/>
                </a:solidFill>
                <a:effectLst/>
                <a:uLnTx/>
                <a:uFillTx/>
                <a:latin typeface="Arial Nova" panose="020B0504020202020204" pitchFamily="34" charset="0"/>
                <a:ea typeface="+mj-ea"/>
                <a:cs typeface="Times New Roman"/>
              </a:rPr>
              <a:t>Enceladus</a:t>
            </a:r>
            <a:endParaRPr lang="en-GB" sz="3800" dirty="0"/>
          </a:p>
        </p:txBody>
      </p:sp>
      <p:grpSp>
        <p:nvGrpSpPr>
          <p:cNvPr id="11" name="Group 10">
            <a:extLst>
              <a:ext uri="{FF2B5EF4-FFF2-40B4-BE49-F238E27FC236}">
                <a16:creationId xmlns:a16="http://schemas.microsoft.com/office/drawing/2014/main" id="{689042D5-8640-5CA4-0691-CF3EFE295284}"/>
              </a:ext>
            </a:extLst>
          </p:cNvPr>
          <p:cNvGrpSpPr/>
          <p:nvPr/>
        </p:nvGrpSpPr>
        <p:grpSpPr>
          <a:xfrm>
            <a:off x="4953000" y="1059656"/>
            <a:ext cx="4038600" cy="2293144"/>
            <a:chOff x="5181600" y="2507456"/>
            <a:chExt cx="4038600" cy="2293144"/>
          </a:xfrm>
        </p:grpSpPr>
        <p:pic>
          <p:nvPicPr>
            <p:cNvPr id="2052" name="Picture 4" descr="jpl cassini GIF by NASA">
              <a:extLst>
                <a:ext uri="{FF2B5EF4-FFF2-40B4-BE49-F238E27FC236}">
                  <a16:creationId xmlns:a16="http://schemas.microsoft.com/office/drawing/2014/main" id="{0D53C53D-6448-23B2-AA13-AB4DB1F82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507456"/>
              <a:ext cx="3276600" cy="18430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C3D450-FA2A-D265-5211-B2F3C04CADFE}"/>
                </a:ext>
              </a:extLst>
            </p:cNvPr>
            <p:cNvSpPr txBox="1"/>
            <p:nvPr/>
          </p:nvSpPr>
          <p:spPr>
            <a:xfrm>
              <a:off x="5181600" y="4369713"/>
              <a:ext cx="4038600" cy="430887"/>
            </a:xfrm>
            <a:prstGeom prst="rect">
              <a:avLst/>
            </a:prstGeom>
            <a:noFill/>
          </p:spPr>
          <p:txBody>
            <a:bodyPr wrap="square">
              <a:spAutoFit/>
            </a:bodyPr>
            <a:lstStyle/>
            <a:p>
              <a:pPr algn="ctr"/>
              <a:r>
                <a:rPr lang="en-GB" sz="1100" i="1" dirty="0">
                  <a:solidFill>
                    <a:srgbClr val="FC8213"/>
                  </a:solidFill>
                  <a:latin typeface="Arial Nova" panose="020B0504020202020204" pitchFamily="34" charset="0"/>
                </a:rPr>
                <a:t>Cassini</a:t>
              </a:r>
              <a:r>
                <a:rPr lang="en-GB" sz="1100" dirty="0">
                  <a:solidFill>
                    <a:srgbClr val="FC8213"/>
                  </a:solidFill>
                  <a:latin typeface="Arial Nova" panose="020B0504020202020204" pitchFamily="34" charset="0"/>
                </a:rPr>
                <a:t>  passes the plumes of Enceladus in 2008 (artists visualisation)</a:t>
              </a:r>
              <a:endParaRPr lang="en-GB" sz="1100" i="1" dirty="0">
                <a:solidFill>
                  <a:srgbClr val="FC8213"/>
                </a:solidFill>
                <a:latin typeface="Arial Nova" panose="020B0504020202020204" pitchFamily="34" charset="0"/>
              </a:endParaRPr>
            </a:p>
          </p:txBody>
        </p:sp>
      </p:grpSp>
      <p:pic>
        <p:nvPicPr>
          <p:cNvPr id="2056" name="Picture 8" descr="The Fountains of Enceladus">
            <a:extLst>
              <a:ext uri="{FF2B5EF4-FFF2-40B4-BE49-F238E27FC236}">
                <a16:creationId xmlns:a16="http://schemas.microsoft.com/office/drawing/2014/main" id="{F88AA568-4837-4BBD-094E-7E9D0C989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724275"/>
            <a:ext cx="2381250" cy="2019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BCDCCE3-FD1C-7C2D-77DF-13081F52D045}"/>
              </a:ext>
            </a:extLst>
          </p:cNvPr>
          <p:cNvSpPr txBox="1"/>
          <p:nvPr/>
        </p:nvSpPr>
        <p:spPr>
          <a:xfrm>
            <a:off x="5210175" y="5743575"/>
            <a:ext cx="3676650" cy="600164"/>
          </a:xfrm>
          <a:prstGeom prst="rect">
            <a:avLst/>
          </a:prstGeom>
          <a:noFill/>
        </p:spPr>
        <p:txBody>
          <a:bodyPr wrap="square">
            <a:spAutoFit/>
          </a:bodyPr>
          <a:lstStyle/>
          <a:p>
            <a:r>
              <a:rPr lang="en-US" sz="1100" b="0" i="0" dirty="0">
                <a:solidFill>
                  <a:srgbClr val="FC8213"/>
                </a:solidFill>
                <a:effectLst/>
                <a:latin typeface="Arial Nova" panose="020B0504020202020204" pitchFamily="34" charset="0"/>
              </a:rPr>
              <a:t>Cassini images of Saturn's moon Enceladus backlit by the sun show the fountain-like sources of the fine spray of material that towers over the south polar region.</a:t>
            </a:r>
            <a:endParaRPr lang="en-GB" sz="11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3603854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3314" name="Picture 2" descr="Venus GIF by The Telegraph">
            <a:extLst>
              <a:ext uri="{FF2B5EF4-FFF2-40B4-BE49-F238E27FC236}">
                <a16:creationId xmlns:a16="http://schemas.microsoft.com/office/drawing/2014/main" id="{CE5D74E3-A127-D770-D8C7-286E24990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409700"/>
            <a:ext cx="2590800" cy="1943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55FB4C-9DF7-9F4A-F7B7-24EB0A4787CD}"/>
              </a:ext>
            </a:extLst>
          </p:cNvPr>
          <p:cNvSpPr txBox="1"/>
          <p:nvPr/>
        </p:nvSpPr>
        <p:spPr>
          <a:xfrm>
            <a:off x="538162" y="84892"/>
            <a:ext cx="8148638" cy="677108"/>
          </a:xfrm>
          <a:prstGeom prst="rect">
            <a:avLst/>
          </a:prstGeom>
          <a:noFill/>
        </p:spPr>
        <p:txBody>
          <a:bodyPr wrap="square">
            <a:spAutoFit/>
          </a:bodyPr>
          <a:lstStyle/>
          <a:p>
            <a:pPr algn="ctr"/>
            <a:r>
              <a:rPr kumimoji="0" lang="en-GB" sz="3800" b="1" i="0" u="none" strike="noStrike" kern="0" cap="none" spc="-30" normalizeH="0" baseline="0" noProof="0" dirty="0">
                <a:ln>
                  <a:noFill/>
                </a:ln>
                <a:solidFill>
                  <a:srgbClr val="FC8213"/>
                </a:solidFill>
                <a:effectLst/>
                <a:uLnTx/>
                <a:uFillTx/>
                <a:latin typeface="Arial Nova" panose="020B0504020202020204" pitchFamily="34" charset="0"/>
                <a:ea typeface="+mj-ea"/>
                <a:cs typeface="Times New Roman"/>
              </a:rPr>
              <a:t>Planetary Atmospheres</a:t>
            </a:r>
            <a:endParaRPr lang="en-GB" sz="3800" dirty="0"/>
          </a:p>
        </p:txBody>
      </p:sp>
      <p:pic>
        <p:nvPicPr>
          <p:cNvPr id="2" name="Picture 5" descr="The southern hemisphere of Jupiter imaged by Voyager 1. ">
            <a:extLst>
              <a:ext uri="{FF2B5EF4-FFF2-40B4-BE49-F238E27FC236}">
                <a16:creationId xmlns:a16="http://schemas.microsoft.com/office/drawing/2014/main" id="{7DDB75D3-4A5B-79B6-FFE5-A8CAADED0F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162" y="1295400"/>
            <a:ext cx="3495675"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The temperature structure of Jupiter's upper atmosphere, showing the different levels at which clouds are expected to form. ">
            <a:extLst>
              <a:ext uri="{FF2B5EF4-FFF2-40B4-BE49-F238E27FC236}">
                <a16:creationId xmlns:a16="http://schemas.microsoft.com/office/drawing/2014/main" id="{D1323828-99BA-FD92-ECA2-ABB02F5106F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3490134"/>
            <a:ext cx="4191793" cy="2605866"/>
          </a:xfrm>
          <a:prstGeom prst="rect">
            <a:avLst/>
          </a:prstGeom>
          <a:noFill/>
          <a:ln w="28575">
            <a:solidFill>
              <a:srgbClr val="FC8213"/>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33E0BA-45A5-0ED4-D7C9-63D2F7A8E8C7}"/>
              </a:ext>
            </a:extLst>
          </p:cNvPr>
          <p:cNvSpPr txBox="1"/>
          <p:nvPr/>
        </p:nvSpPr>
        <p:spPr>
          <a:xfrm>
            <a:off x="1905000" y="961246"/>
            <a:ext cx="1038225" cy="307777"/>
          </a:xfrm>
          <a:prstGeom prst="rect">
            <a:avLst/>
          </a:prstGeom>
          <a:noFill/>
        </p:spPr>
        <p:txBody>
          <a:bodyPr wrap="square">
            <a:spAutoFit/>
          </a:bodyPr>
          <a:lstStyle/>
          <a:p>
            <a:r>
              <a:rPr lang="en-US" sz="1400" b="1" i="0" dirty="0">
                <a:solidFill>
                  <a:srgbClr val="FC8213"/>
                </a:solidFill>
                <a:effectLst/>
                <a:latin typeface="Arial Nova" panose="020B0504020202020204" pitchFamily="34" charset="0"/>
              </a:rPr>
              <a:t>Jupiter</a:t>
            </a:r>
            <a:endParaRPr lang="en-GB" sz="1400" b="1" dirty="0">
              <a:solidFill>
                <a:srgbClr val="FC8213"/>
              </a:solidFill>
              <a:latin typeface="Arial Nova" panose="020B0504020202020204" pitchFamily="34" charset="0"/>
            </a:endParaRPr>
          </a:p>
        </p:txBody>
      </p:sp>
      <p:pic>
        <p:nvPicPr>
          <p:cNvPr id="12290" name="Picture 2" descr="Juno Jupiter GIF by NASA">
            <a:extLst>
              <a:ext uri="{FF2B5EF4-FFF2-40B4-BE49-F238E27FC236}">
                <a16:creationId xmlns:a16="http://schemas.microsoft.com/office/drawing/2014/main" id="{7EF081EB-8414-8272-C64C-1A9744D59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416" y="1295400"/>
            <a:ext cx="3717384" cy="20910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clouds of Venus (NASA/JPL)">
            <a:extLst>
              <a:ext uri="{FF2B5EF4-FFF2-40B4-BE49-F238E27FC236}">
                <a16:creationId xmlns:a16="http://schemas.microsoft.com/office/drawing/2014/main" id="{BFF7C6AF-5CD0-8373-A56B-F6AB318C32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212764"/>
            <a:ext cx="2282825" cy="230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The structure and temperature profile of Venus’ atmosphere ">
            <a:extLst>
              <a:ext uri="{FF2B5EF4-FFF2-40B4-BE49-F238E27FC236}">
                <a16:creationId xmlns:a16="http://schemas.microsoft.com/office/drawing/2014/main" id="{8BB142B2-4F96-2FFF-40E7-E317B74B32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3492500"/>
            <a:ext cx="3009899" cy="2613534"/>
          </a:xfrm>
          <a:prstGeom prst="rect">
            <a:avLst/>
          </a:prstGeom>
          <a:noFill/>
          <a:ln w="28575">
            <a:solidFill>
              <a:srgbClr val="FC8213"/>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2A4E7A-3B96-F9E4-3869-2AF8DFC0996C}"/>
              </a:ext>
            </a:extLst>
          </p:cNvPr>
          <p:cNvSpPr txBox="1"/>
          <p:nvPr/>
        </p:nvSpPr>
        <p:spPr>
          <a:xfrm>
            <a:off x="6096000" y="1027041"/>
            <a:ext cx="1038225" cy="307777"/>
          </a:xfrm>
          <a:prstGeom prst="rect">
            <a:avLst/>
          </a:prstGeom>
          <a:noFill/>
        </p:spPr>
        <p:txBody>
          <a:bodyPr wrap="square">
            <a:spAutoFit/>
          </a:bodyPr>
          <a:lstStyle/>
          <a:p>
            <a:pPr algn="ctr"/>
            <a:r>
              <a:rPr lang="en-US" sz="1400" b="1" i="0" dirty="0">
                <a:solidFill>
                  <a:srgbClr val="FC8213"/>
                </a:solidFill>
                <a:effectLst/>
                <a:latin typeface="Arial Nova" panose="020B0504020202020204" pitchFamily="34" charset="0"/>
              </a:rPr>
              <a:t>Venus</a:t>
            </a:r>
            <a:endParaRPr lang="en-GB" sz="1400" b="1" dirty="0">
              <a:solidFill>
                <a:srgbClr val="FC8213"/>
              </a:solidFill>
              <a:latin typeface="Arial Nova" panose="020B0504020202020204" pitchFamily="34" charset="0"/>
            </a:endParaRPr>
          </a:p>
        </p:txBody>
      </p:sp>
      <p:cxnSp>
        <p:nvCxnSpPr>
          <p:cNvPr id="8" name="Straight Connector 7">
            <a:extLst>
              <a:ext uri="{FF2B5EF4-FFF2-40B4-BE49-F238E27FC236}">
                <a16:creationId xmlns:a16="http://schemas.microsoft.com/office/drawing/2014/main" id="{8FE6EF99-9D3B-7459-4C14-309F121704D7}"/>
              </a:ext>
            </a:extLst>
          </p:cNvPr>
          <p:cNvCxnSpPr>
            <a:cxnSpLocks/>
          </p:cNvCxnSpPr>
          <p:nvPr/>
        </p:nvCxnSpPr>
        <p:spPr>
          <a:xfrm>
            <a:off x="4572000" y="961246"/>
            <a:ext cx="0" cy="5439554"/>
          </a:xfrm>
          <a:prstGeom prst="line">
            <a:avLst/>
          </a:prstGeom>
          <a:ln w="28575">
            <a:solidFill>
              <a:srgbClr val="FC821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31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55FB4C-9DF7-9F4A-F7B7-24EB0A4787CD}"/>
              </a:ext>
            </a:extLst>
          </p:cNvPr>
          <p:cNvSpPr txBox="1"/>
          <p:nvPr/>
        </p:nvSpPr>
        <p:spPr>
          <a:xfrm>
            <a:off x="2286000" y="84892"/>
            <a:ext cx="4572000" cy="677108"/>
          </a:xfrm>
          <a:prstGeom prst="rect">
            <a:avLst/>
          </a:prstGeom>
          <a:noFill/>
        </p:spPr>
        <p:txBody>
          <a:bodyPr wrap="square">
            <a:spAutoFit/>
          </a:bodyPr>
          <a:lstStyle/>
          <a:p>
            <a:pPr algn="ctr"/>
            <a:r>
              <a:rPr kumimoji="0" lang="en-GB" sz="3800" b="1" i="0" u="none" strike="noStrike" kern="0" cap="none" spc="-30" normalizeH="0" baseline="0" noProof="0" dirty="0">
                <a:ln>
                  <a:noFill/>
                </a:ln>
                <a:solidFill>
                  <a:srgbClr val="FC8213"/>
                </a:solidFill>
                <a:effectLst/>
                <a:uLnTx/>
                <a:uFillTx/>
                <a:latin typeface="Arial Nova" panose="020B0504020202020204" pitchFamily="34" charset="0"/>
                <a:ea typeface="+mj-ea"/>
                <a:cs typeface="Times New Roman"/>
              </a:rPr>
              <a:t>Panspermia</a:t>
            </a:r>
            <a:endParaRPr lang="en-GB" sz="3800" dirty="0"/>
          </a:p>
        </p:txBody>
      </p:sp>
      <p:pic>
        <p:nvPicPr>
          <p:cNvPr id="14" name="Video 13">
            <a:hlinkClick r:id="" action="ppaction://media"/>
            <a:extLst>
              <a:ext uri="{FF2B5EF4-FFF2-40B4-BE49-F238E27FC236}">
                <a16:creationId xmlns:a16="http://schemas.microsoft.com/office/drawing/2014/main" id="{CE33E7B1-79E3-2AED-DFD5-A0A54B6ECE52}"/>
              </a:ext>
            </a:extLst>
          </p:cNvPr>
          <p:cNvPicPr>
            <a:picLocks noChangeAspect="1"/>
          </p:cNvPicPr>
          <p:nvPr>
            <a:videoFile r:link="rId1"/>
            <p:extLst>
              <p:ext uri="{DAA4B4D4-6D71-4841-9C94-3DE7FCFB9230}">
                <p14:media xmlns:p14="http://schemas.microsoft.com/office/powerpoint/2010/main" r:embed="rId2">
                  <p14:trim end="2036"/>
                </p14:media>
              </p:ext>
            </p:extLst>
          </p:nvPr>
        </p:nvPicPr>
        <p:blipFill>
          <a:blip r:embed="rId4"/>
          <a:stretch>
            <a:fillRect/>
          </a:stretch>
        </p:blipFill>
        <p:spPr>
          <a:xfrm>
            <a:off x="533400" y="1380291"/>
            <a:ext cx="8112547" cy="4563309"/>
          </a:xfrm>
          <a:prstGeom prst="rect">
            <a:avLst/>
          </a:prstGeom>
        </p:spPr>
      </p:pic>
    </p:spTree>
    <p:extLst>
      <p:ext uri="{BB962C8B-B14F-4D97-AF65-F5344CB8AC3E}">
        <p14:creationId xmlns:p14="http://schemas.microsoft.com/office/powerpoint/2010/main" val="364377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44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55FB4C-9DF7-9F4A-F7B7-24EB0A4787CD}"/>
              </a:ext>
            </a:extLst>
          </p:cNvPr>
          <p:cNvSpPr txBox="1"/>
          <p:nvPr/>
        </p:nvSpPr>
        <p:spPr>
          <a:xfrm>
            <a:off x="2286000" y="84892"/>
            <a:ext cx="4572000" cy="677108"/>
          </a:xfrm>
          <a:prstGeom prst="rect">
            <a:avLst/>
          </a:prstGeom>
          <a:noFill/>
        </p:spPr>
        <p:txBody>
          <a:bodyPr wrap="square">
            <a:spAutoFit/>
          </a:bodyPr>
          <a:lstStyle/>
          <a:p>
            <a:pPr algn="ctr"/>
            <a:r>
              <a:rPr kumimoji="0" lang="en-GB" sz="3800" b="1" i="0" u="none" strike="noStrike" kern="0" cap="none" spc="-30" normalizeH="0" baseline="0" noProof="0" dirty="0">
                <a:ln>
                  <a:noFill/>
                </a:ln>
                <a:solidFill>
                  <a:srgbClr val="FC8213"/>
                </a:solidFill>
                <a:effectLst/>
                <a:uLnTx/>
                <a:uFillTx/>
                <a:latin typeface="Arial Nova" panose="020B0504020202020204" pitchFamily="34" charset="0"/>
                <a:ea typeface="+mj-ea"/>
                <a:cs typeface="Times New Roman"/>
              </a:rPr>
              <a:t>Panspermia</a:t>
            </a:r>
            <a:endParaRPr lang="en-GB" sz="3800" dirty="0"/>
          </a:p>
        </p:txBody>
      </p:sp>
      <p:graphicFrame>
        <p:nvGraphicFramePr>
          <p:cNvPr id="4" name="Table 3">
            <a:extLst>
              <a:ext uri="{FF2B5EF4-FFF2-40B4-BE49-F238E27FC236}">
                <a16:creationId xmlns:a16="http://schemas.microsoft.com/office/drawing/2014/main" id="{C4D846FC-06BF-C033-7629-C62B8B473C02}"/>
              </a:ext>
            </a:extLst>
          </p:cNvPr>
          <p:cNvGraphicFramePr>
            <a:graphicFrameLocks noGrp="1"/>
          </p:cNvGraphicFramePr>
          <p:nvPr>
            <p:extLst>
              <p:ext uri="{D42A27DB-BD31-4B8C-83A1-F6EECF244321}">
                <p14:modId xmlns:p14="http://schemas.microsoft.com/office/powerpoint/2010/main" val="2597425527"/>
              </p:ext>
            </p:extLst>
          </p:nvPr>
        </p:nvGraphicFramePr>
        <p:xfrm>
          <a:off x="1371599" y="1600201"/>
          <a:ext cx="6400801" cy="4724397"/>
        </p:xfrm>
        <a:graphic>
          <a:graphicData uri="http://schemas.openxmlformats.org/drawingml/2006/table">
            <a:tbl>
              <a:tblPr firstRow="1" firstCol="1" bandRow="1">
                <a:tableStyleId>{5C22544A-7EE6-4342-B048-85BDC9FD1C3A}</a:tableStyleId>
              </a:tblPr>
              <a:tblGrid>
                <a:gridCol w="304495">
                  <a:extLst>
                    <a:ext uri="{9D8B030D-6E8A-4147-A177-3AD203B41FA5}">
                      <a16:colId xmlns:a16="http://schemas.microsoft.com/office/drawing/2014/main" val="1920583773"/>
                    </a:ext>
                  </a:extLst>
                </a:gridCol>
                <a:gridCol w="381305">
                  <a:extLst>
                    <a:ext uri="{9D8B030D-6E8A-4147-A177-3AD203B41FA5}">
                      <a16:colId xmlns:a16="http://schemas.microsoft.com/office/drawing/2014/main" val="2080464724"/>
                    </a:ext>
                  </a:extLst>
                </a:gridCol>
                <a:gridCol w="5715001">
                  <a:extLst>
                    <a:ext uri="{9D8B030D-6E8A-4147-A177-3AD203B41FA5}">
                      <a16:colId xmlns:a16="http://schemas.microsoft.com/office/drawing/2014/main" val="3812541652"/>
                    </a:ext>
                  </a:extLst>
                </a:gridCol>
              </a:tblGrid>
              <a:tr h="563739">
                <a:tc gridSpan="2">
                  <a:txBody>
                    <a:bodyPr/>
                    <a:lstStyle/>
                    <a:p>
                      <a:pPr algn="ctr" hangingPunct="0">
                        <a:lnSpc>
                          <a:spcPct val="150000"/>
                        </a:lnSpc>
                      </a:pPr>
                      <a:r>
                        <a:rPr lang="en-GB" sz="1100" dirty="0">
                          <a:solidFill>
                            <a:srgbClr val="FC8213"/>
                          </a:solidFill>
                          <a:effectLst/>
                          <a:latin typeface="Arial Nova" panose="020B0504020202020204" pitchFamily="34" charset="0"/>
                        </a:rPr>
                        <a:t>P</a:t>
                      </a:r>
                      <a:r>
                        <a:rPr lang="en-GB" sz="1100" baseline="-25000" dirty="0">
                          <a:solidFill>
                            <a:srgbClr val="FC8213"/>
                          </a:solidFill>
                          <a:effectLst/>
                          <a:latin typeface="Arial Nova" panose="020B0504020202020204" pitchFamily="34" charset="0"/>
                        </a:rPr>
                        <a:t>AB</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hMerge="1">
                  <a:txBody>
                    <a:bodyPr/>
                    <a:lstStyle/>
                    <a:p>
                      <a:endParaRPr lang="en-GB"/>
                    </a:p>
                  </a:txBody>
                  <a:tcPr/>
                </a:tc>
                <a:tc>
                  <a:txBody>
                    <a:bodyPr/>
                    <a:lstStyle/>
                    <a:p>
                      <a:pPr algn="ctr" hangingPunct="0">
                        <a:lnSpc>
                          <a:spcPct val="150000"/>
                        </a:lnSpc>
                      </a:pPr>
                      <a:r>
                        <a:rPr lang="en-GB" sz="1200" dirty="0">
                          <a:solidFill>
                            <a:srgbClr val="FC8213"/>
                          </a:solidFill>
                          <a:effectLst/>
                          <a:latin typeface="Arial Nova" panose="020B0504020202020204" pitchFamily="34" charset="0"/>
                        </a:rPr>
                        <a:t>Probability of successful transplant to planet B of viable organisms due to any given hypervelocity impact onto planet A</a:t>
                      </a:r>
                      <a:endParaRPr lang="en-GB" sz="12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696097622"/>
                  </a:ext>
                </a:extLst>
              </a:tr>
              <a:tr h="265965">
                <a:tc rowSpan="3">
                  <a:txBody>
                    <a:bodyPr/>
                    <a:lstStyle/>
                    <a:p>
                      <a:pPr marL="71755" marR="71755" algn="ctr" hangingPunct="0">
                        <a:lnSpc>
                          <a:spcPct val="150000"/>
                        </a:lnSpc>
                        <a:spcAft>
                          <a:spcPts val="0"/>
                        </a:spcAft>
                      </a:pPr>
                      <a:r>
                        <a:rPr lang="en-GB" sz="1100" dirty="0">
                          <a:solidFill>
                            <a:srgbClr val="FC8213"/>
                          </a:solidFill>
                          <a:effectLst/>
                          <a:latin typeface="Arial Nova" panose="020B0504020202020204" pitchFamily="34" charset="0"/>
                        </a:rPr>
                        <a:t>Ejection</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vert="vert270" anchor="ctr">
                    <a:noFill/>
                  </a:tcPr>
                </a:tc>
                <a:tc>
                  <a:txBody>
                    <a:bodyPr/>
                    <a:lstStyle/>
                    <a:p>
                      <a:pPr algn="ctr" hangingPunct="0">
                        <a:lnSpc>
                          <a:spcPct val="150000"/>
                        </a:lnSpc>
                      </a:pPr>
                      <a:r>
                        <a:rPr lang="en-GB" sz="1100" dirty="0" err="1">
                          <a:solidFill>
                            <a:srgbClr val="FC8213"/>
                          </a:solidFill>
                          <a:effectLst/>
                          <a:latin typeface="Arial Nova" panose="020B0504020202020204" pitchFamily="34" charset="0"/>
                        </a:rPr>
                        <a:t>P</a:t>
                      </a:r>
                      <a:r>
                        <a:rPr lang="en-GB" sz="1100" baseline="-25000" dirty="0" err="1">
                          <a:solidFill>
                            <a:srgbClr val="FC8213"/>
                          </a:solidFill>
                          <a:effectLst/>
                          <a:latin typeface="Arial Nova" panose="020B0504020202020204" pitchFamily="34" charset="0"/>
                        </a:rPr>
                        <a:t>biz</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that the impactor is into a biologically inhabited zone</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2960845974"/>
                  </a:ext>
                </a:extLst>
              </a:tr>
              <a:tr h="265965">
                <a:tc vMerge="1">
                  <a:txBody>
                    <a:bodyPr/>
                    <a:lstStyle/>
                    <a:p>
                      <a:endParaRPr lang="en-GB"/>
                    </a:p>
                  </a:txBody>
                  <a:tcPr/>
                </a:tc>
                <a:tc>
                  <a:txBody>
                    <a:bodyPr/>
                    <a:lstStyle/>
                    <a:p>
                      <a:pPr algn="ctr" hangingPunct="0">
                        <a:lnSpc>
                          <a:spcPct val="150000"/>
                        </a:lnSpc>
                      </a:pPr>
                      <a:r>
                        <a:rPr lang="en-GB" sz="1100" dirty="0">
                          <a:solidFill>
                            <a:srgbClr val="FC8213"/>
                          </a:solidFill>
                          <a:effectLst/>
                          <a:latin typeface="Arial Nova" panose="020B0504020202020204" pitchFamily="34" charset="0"/>
                        </a:rPr>
                        <a:t>P</a:t>
                      </a:r>
                      <a:r>
                        <a:rPr lang="en-GB" sz="1100" baseline="-25000" dirty="0">
                          <a:solidFill>
                            <a:srgbClr val="FC8213"/>
                          </a:solidFill>
                          <a:effectLst/>
                          <a:latin typeface="Arial Nova" panose="020B0504020202020204" pitchFamily="34" charset="0"/>
                        </a:rPr>
                        <a:t>ee</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of ejection onto an escape trajectory</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1784465096"/>
                  </a:ext>
                </a:extLst>
              </a:tr>
              <a:tr h="563739">
                <a:tc vMerge="1">
                  <a:txBody>
                    <a:bodyPr/>
                    <a:lstStyle/>
                    <a:p>
                      <a:endParaRPr lang="en-GB"/>
                    </a:p>
                  </a:txBody>
                  <a:tcPr/>
                </a:tc>
                <a:tc>
                  <a:txBody>
                    <a:bodyPr/>
                    <a:lstStyle/>
                    <a:p>
                      <a:pPr algn="ctr" hangingPunct="0">
                        <a:lnSpc>
                          <a:spcPct val="150000"/>
                        </a:lnSpc>
                      </a:pPr>
                      <a:r>
                        <a:rPr lang="en-GB" sz="1100" dirty="0" err="1">
                          <a:solidFill>
                            <a:srgbClr val="FC8213"/>
                          </a:solidFill>
                          <a:effectLst/>
                          <a:latin typeface="Arial Nova" panose="020B0504020202020204" pitchFamily="34" charset="0"/>
                        </a:rPr>
                        <a:t>P</a:t>
                      </a:r>
                      <a:r>
                        <a:rPr lang="en-GB" sz="1100" baseline="-25000" dirty="0" err="1">
                          <a:solidFill>
                            <a:srgbClr val="FC8213"/>
                          </a:solidFill>
                          <a:effectLst/>
                          <a:latin typeface="Arial Nova" panose="020B0504020202020204" pitchFamily="34" charset="0"/>
                        </a:rPr>
                        <a:t>sl</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that an organism survives the launch (impact temperature, pressure, ejection erosion)</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3118885047"/>
                  </a:ext>
                </a:extLst>
              </a:tr>
              <a:tr h="607686">
                <a:tc>
                  <a:txBody>
                    <a:bodyPr/>
                    <a:lstStyle/>
                    <a:p>
                      <a:pPr marL="71755" marR="71755" algn="ctr" hangingPunct="0">
                        <a:lnSpc>
                          <a:spcPct val="150000"/>
                        </a:lnSpc>
                        <a:spcAft>
                          <a:spcPts val="0"/>
                        </a:spcAft>
                      </a:pPr>
                      <a:r>
                        <a:rPr lang="en-GB" sz="1100" dirty="0">
                          <a:solidFill>
                            <a:srgbClr val="FC8213"/>
                          </a:solidFill>
                          <a:effectLst/>
                          <a:latin typeface="Arial Nova" panose="020B0504020202020204" pitchFamily="34" charset="0"/>
                        </a:rPr>
                        <a:t>Transit</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vert="vert270">
                    <a:noFill/>
                  </a:tcPr>
                </a:tc>
                <a:tc>
                  <a:txBody>
                    <a:bodyPr/>
                    <a:lstStyle/>
                    <a:p>
                      <a:pPr algn="ctr" hangingPunct="0">
                        <a:lnSpc>
                          <a:spcPct val="150000"/>
                        </a:lnSpc>
                      </a:pPr>
                      <a:r>
                        <a:rPr lang="en-GB" sz="1100" dirty="0" err="1">
                          <a:solidFill>
                            <a:srgbClr val="FC8213"/>
                          </a:solidFill>
                          <a:effectLst/>
                          <a:latin typeface="Arial Nova" panose="020B0504020202020204" pitchFamily="34" charset="0"/>
                        </a:rPr>
                        <a:t>P</a:t>
                      </a:r>
                      <a:r>
                        <a:rPr lang="en-GB" sz="1100" baseline="-25000" dirty="0" err="1">
                          <a:solidFill>
                            <a:srgbClr val="FC8213"/>
                          </a:solidFill>
                          <a:effectLst/>
                          <a:latin typeface="Arial Nova" panose="020B0504020202020204" pitchFamily="34" charset="0"/>
                        </a:rPr>
                        <a:t>ss</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of survival in space (radiation, desiccation, thermal inactivation)</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1392331222"/>
                  </a:ext>
                </a:extLst>
              </a:tr>
              <a:tr h="265965">
                <a:tc rowSpan="7">
                  <a:txBody>
                    <a:bodyPr/>
                    <a:lstStyle/>
                    <a:p>
                      <a:pPr marL="71755" marR="71755" algn="ctr" hangingPunct="0">
                        <a:lnSpc>
                          <a:spcPct val="150000"/>
                        </a:lnSpc>
                        <a:spcAft>
                          <a:spcPts val="0"/>
                        </a:spcAft>
                      </a:pPr>
                      <a:r>
                        <a:rPr lang="en-GB" sz="1100" dirty="0">
                          <a:solidFill>
                            <a:srgbClr val="FC8213"/>
                          </a:solidFill>
                          <a:effectLst/>
                          <a:latin typeface="Arial Nova" panose="020B0504020202020204" pitchFamily="34" charset="0"/>
                        </a:rPr>
                        <a:t>Re-entry and impact</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vert="vert270" anchor="ctr">
                    <a:noFill/>
                  </a:tcPr>
                </a:tc>
                <a:tc>
                  <a:txBody>
                    <a:bodyPr/>
                    <a:lstStyle/>
                    <a:p>
                      <a:pPr algn="ctr" hangingPunct="0">
                        <a:lnSpc>
                          <a:spcPct val="150000"/>
                        </a:lnSpc>
                      </a:pPr>
                      <a:r>
                        <a:rPr lang="en-GB" sz="1100" dirty="0" err="1">
                          <a:solidFill>
                            <a:srgbClr val="FC8213"/>
                          </a:solidFill>
                          <a:effectLst/>
                          <a:latin typeface="Arial Nova" panose="020B0504020202020204" pitchFamily="34" charset="0"/>
                        </a:rPr>
                        <a:t>P</a:t>
                      </a:r>
                      <a:r>
                        <a:rPr lang="en-GB" sz="1100" baseline="-25000" dirty="0" err="1">
                          <a:solidFill>
                            <a:srgbClr val="FC8213"/>
                          </a:solidFill>
                          <a:effectLst/>
                          <a:latin typeface="Arial Nova" panose="020B0504020202020204" pitchFamily="34" charset="0"/>
                        </a:rPr>
                        <a:t>se</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of surviving entry through the target atmosphere.</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4274791819"/>
                  </a:ext>
                </a:extLst>
              </a:tr>
              <a:tr h="265965">
                <a:tc vMerge="1">
                  <a:txBody>
                    <a:bodyPr/>
                    <a:lstStyle/>
                    <a:p>
                      <a:endParaRPr lang="en-GB"/>
                    </a:p>
                  </a:txBody>
                  <a:tcPr/>
                </a:tc>
                <a:tc>
                  <a:txBody>
                    <a:bodyPr/>
                    <a:lstStyle/>
                    <a:p>
                      <a:pPr algn="ctr" hangingPunct="0">
                        <a:lnSpc>
                          <a:spcPct val="150000"/>
                        </a:lnSpc>
                      </a:pPr>
                      <a:r>
                        <a:rPr lang="en-GB" sz="1100" dirty="0">
                          <a:solidFill>
                            <a:srgbClr val="FC8213"/>
                          </a:solidFill>
                          <a:effectLst/>
                          <a:latin typeface="Arial Nova" panose="020B0504020202020204" pitchFamily="34" charset="0"/>
                        </a:rPr>
                        <a:t>P</a:t>
                      </a:r>
                      <a:r>
                        <a:rPr lang="en-GB" sz="1100" baseline="-25000" dirty="0">
                          <a:solidFill>
                            <a:srgbClr val="FC8213"/>
                          </a:solidFill>
                          <a:effectLst/>
                          <a:latin typeface="Arial Nova" panose="020B0504020202020204" pitchFamily="34" charset="0"/>
                        </a:rPr>
                        <a:t>si</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of surviving impact onto the target surface.</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459319709"/>
                  </a:ext>
                </a:extLst>
              </a:tr>
              <a:tr h="265965">
                <a:tc vMerge="1">
                  <a:txBody>
                    <a:bodyPr/>
                    <a:lstStyle/>
                    <a:p>
                      <a:endParaRPr lang="en-GB"/>
                    </a:p>
                  </a:txBody>
                  <a:tcPr/>
                </a:tc>
                <a:tc>
                  <a:txBody>
                    <a:bodyPr/>
                    <a:lstStyle/>
                    <a:p>
                      <a:pPr algn="ctr" hangingPunct="0">
                        <a:lnSpc>
                          <a:spcPct val="150000"/>
                        </a:lnSpc>
                      </a:pPr>
                      <a:r>
                        <a:rPr lang="en-GB" sz="1100" dirty="0" err="1">
                          <a:solidFill>
                            <a:srgbClr val="FC8213"/>
                          </a:solidFill>
                          <a:effectLst/>
                          <a:latin typeface="Arial Nova" panose="020B0504020202020204" pitchFamily="34" charset="0"/>
                        </a:rPr>
                        <a:t>P</a:t>
                      </a:r>
                      <a:r>
                        <a:rPr lang="en-GB" sz="1100" baseline="-25000" dirty="0" err="1">
                          <a:solidFill>
                            <a:srgbClr val="FC8213"/>
                          </a:solidFill>
                          <a:effectLst/>
                          <a:latin typeface="Arial Nova" panose="020B0504020202020204" pitchFamily="34" charset="0"/>
                        </a:rPr>
                        <a:t>rel</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of release (for entombed organisms)</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2924305913"/>
                  </a:ext>
                </a:extLst>
              </a:tr>
              <a:tr h="563739">
                <a:tc vMerge="1">
                  <a:txBody>
                    <a:bodyPr/>
                    <a:lstStyle/>
                    <a:p>
                      <a:endParaRPr lang="en-GB"/>
                    </a:p>
                  </a:txBody>
                  <a:tcPr/>
                </a:tc>
                <a:tc>
                  <a:txBody>
                    <a:bodyPr/>
                    <a:lstStyle/>
                    <a:p>
                      <a:pPr algn="ctr" hangingPunct="0">
                        <a:lnSpc>
                          <a:spcPct val="150000"/>
                        </a:lnSpc>
                      </a:pPr>
                      <a:r>
                        <a:rPr lang="en-GB" sz="1100" dirty="0" err="1">
                          <a:solidFill>
                            <a:srgbClr val="FC8213"/>
                          </a:solidFill>
                          <a:effectLst/>
                          <a:latin typeface="Arial Nova" panose="020B0504020202020204" pitchFamily="34" charset="0"/>
                        </a:rPr>
                        <a:t>P</a:t>
                      </a:r>
                      <a:r>
                        <a:rPr lang="en-GB" sz="1100" baseline="-25000" dirty="0" err="1">
                          <a:solidFill>
                            <a:srgbClr val="FC8213"/>
                          </a:solidFill>
                          <a:effectLst/>
                          <a:latin typeface="Arial Nova" panose="020B0504020202020204" pitchFamily="34" charset="0"/>
                        </a:rPr>
                        <a:t>st</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that the environment is non-toxic (appropriate pH, Eh, osmolarity)</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3358206986"/>
                  </a:ext>
                </a:extLst>
              </a:tr>
              <a:tr h="265965">
                <a:tc vMerge="1">
                  <a:txBody>
                    <a:bodyPr/>
                    <a:lstStyle/>
                    <a:p>
                      <a:endParaRPr lang="en-GB"/>
                    </a:p>
                  </a:txBody>
                  <a:tcPr/>
                </a:tc>
                <a:tc>
                  <a:txBody>
                    <a:bodyPr/>
                    <a:lstStyle/>
                    <a:p>
                      <a:pPr algn="ctr" hangingPunct="0">
                        <a:lnSpc>
                          <a:spcPct val="150000"/>
                        </a:lnSpc>
                      </a:pPr>
                      <a:r>
                        <a:rPr lang="en-GB" sz="1100" dirty="0" err="1">
                          <a:solidFill>
                            <a:srgbClr val="FC8213"/>
                          </a:solidFill>
                          <a:effectLst/>
                          <a:latin typeface="Arial Nova" panose="020B0504020202020204" pitchFamily="34" charset="0"/>
                        </a:rPr>
                        <a:t>P</a:t>
                      </a:r>
                      <a:r>
                        <a:rPr lang="en-GB" sz="1100" baseline="-25000" dirty="0" err="1">
                          <a:solidFill>
                            <a:srgbClr val="FC8213"/>
                          </a:solidFill>
                          <a:effectLst/>
                          <a:latin typeface="Arial Nova" panose="020B0504020202020204" pitchFamily="34" charset="0"/>
                        </a:rPr>
                        <a:t>sp</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of surviving predators in the target biosphere.</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1612972735"/>
                  </a:ext>
                </a:extLst>
              </a:tr>
              <a:tr h="265965">
                <a:tc vMerge="1">
                  <a:txBody>
                    <a:bodyPr/>
                    <a:lstStyle/>
                    <a:p>
                      <a:endParaRPr lang="en-GB"/>
                    </a:p>
                  </a:txBody>
                  <a:tcPr/>
                </a:tc>
                <a:tc>
                  <a:txBody>
                    <a:bodyPr/>
                    <a:lstStyle/>
                    <a:p>
                      <a:pPr algn="ctr" hangingPunct="0">
                        <a:lnSpc>
                          <a:spcPct val="150000"/>
                        </a:lnSpc>
                      </a:pPr>
                      <a:r>
                        <a:rPr lang="en-GB" sz="1100" dirty="0" err="1">
                          <a:solidFill>
                            <a:srgbClr val="FC8213"/>
                          </a:solidFill>
                          <a:effectLst/>
                          <a:latin typeface="Arial Nova" panose="020B0504020202020204" pitchFamily="34" charset="0"/>
                        </a:rPr>
                        <a:t>P</a:t>
                      </a:r>
                      <a:r>
                        <a:rPr lang="en-GB" sz="1100" baseline="-25000" dirty="0" err="1">
                          <a:solidFill>
                            <a:srgbClr val="FC8213"/>
                          </a:solidFill>
                          <a:effectLst/>
                          <a:latin typeface="Arial Nova" panose="020B0504020202020204" pitchFamily="34" charset="0"/>
                        </a:rPr>
                        <a:t>efg</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of reaching an environment favourable for growth.</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686037875"/>
                  </a:ext>
                </a:extLst>
              </a:tr>
              <a:tr h="563739">
                <a:tc vMerge="1">
                  <a:txBody>
                    <a:bodyPr/>
                    <a:lstStyle/>
                    <a:p>
                      <a:endParaRPr lang="en-GB"/>
                    </a:p>
                  </a:txBody>
                  <a:tcPr/>
                </a:tc>
                <a:tc>
                  <a:txBody>
                    <a:bodyPr/>
                    <a:lstStyle/>
                    <a:p>
                      <a:pPr algn="ctr" hangingPunct="0">
                        <a:lnSpc>
                          <a:spcPct val="150000"/>
                        </a:lnSpc>
                      </a:pPr>
                      <a:r>
                        <a:rPr lang="en-GB" sz="1100" dirty="0" err="1">
                          <a:solidFill>
                            <a:srgbClr val="FC8213"/>
                          </a:solidFill>
                          <a:effectLst/>
                          <a:latin typeface="Arial Nova" panose="020B0504020202020204" pitchFamily="34" charset="0"/>
                        </a:rPr>
                        <a:t>P</a:t>
                      </a:r>
                      <a:r>
                        <a:rPr lang="en-GB" sz="1100" baseline="-25000" dirty="0" err="1">
                          <a:solidFill>
                            <a:srgbClr val="FC8213"/>
                          </a:solidFill>
                          <a:effectLst/>
                          <a:latin typeface="Arial Nova" panose="020B0504020202020204" pitchFamily="34" charset="0"/>
                        </a:rPr>
                        <a:t>sc</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tc>
                  <a:txBody>
                    <a:bodyPr/>
                    <a:lstStyle/>
                    <a:p>
                      <a:pPr algn="ctr" hangingPunct="0">
                        <a:lnSpc>
                          <a:spcPct val="150000"/>
                        </a:lnSpc>
                      </a:pPr>
                      <a:r>
                        <a:rPr lang="en-GB" sz="1100" dirty="0">
                          <a:solidFill>
                            <a:srgbClr val="FC8213"/>
                          </a:solidFill>
                          <a:effectLst/>
                          <a:latin typeface="Arial Nova" panose="020B0504020202020204" pitchFamily="34" charset="0"/>
                        </a:rPr>
                        <a:t>Probability of successfully competing with indigenous organisms in the environment.</a:t>
                      </a:r>
                      <a:endParaRPr lang="en-GB" sz="1100" dirty="0">
                        <a:solidFill>
                          <a:srgbClr val="FC8213"/>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25945" marR="25945" marT="0" marB="0" anchor="ctr">
                    <a:noFill/>
                  </a:tcPr>
                </a:tc>
                <a:extLst>
                  <a:ext uri="{0D108BD9-81ED-4DB2-BD59-A6C34878D82A}">
                    <a16:rowId xmlns:a16="http://schemas.microsoft.com/office/drawing/2014/main" val="148677297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23AB1B-FAE0-0180-C324-694F4912A160}"/>
                  </a:ext>
                </a:extLst>
              </p:cNvPr>
              <p:cNvSpPr txBox="1"/>
              <p:nvPr/>
            </p:nvSpPr>
            <p:spPr>
              <a:xfrm>
                <a:off x="381000" y="990600"/>
                <a:ext cx="8305800" cy="4250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smtClean="0">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𝐴𝐵</m:t>
                          </m:r>
                        </m:sub>
                      </m:sSub>
                      <m:r>
                        <a:rPr lang="en-GB" sz="2000" i="0">
                          <a:solidFill>
                            <a:srgbClr val="FC8213"/>
                          </a:solidFill>
                          <a:latin typeface="Cambria Math" panose="02040503050406030204" pitchFamily="18" charset="0"/>
                        </a:rPr>
                        <m:t>= </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𝑏𝑖𝑧</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𝑒𝑒</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𝑠𝑙</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𝑠𝑠</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𝑠𝑒</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𝑠𝑖</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𝑟𝑒𝑙</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𝑠𝑡</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𝑠𝑝</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𝑒𝑓𝑔</m:t>
                          </m:r>
                        </m:sub>
                      </m:sSub>
                      <m:r>
                        <a:rPr lang="en-GB" sz="2000" i="0">
                          <a:solidFill>
                            <a:srgbClr val="FC8213"/>
                          </a:solidFill>
                          <a:latin typeface="Cambria Math" panose="02040503050406030204" pitchFamily="18" charset="0"/>
                        </a:rPr>
                        <m:t>×</m:t>
                      </m:r>
                      <m:sSub>
                        <m:sSubPr>
                          <m:ctrlPr>
                            <a:rPr lang="en-GB" sz="2000" i="1">
                              <a:solidFill>
                                <a:srgbClr val="FC8213"/>
                              </a:solidFill>
                              <a:latin typeface="Cambria Math" panose="02040503050406030204" pitchFamily="18" charset="0"/>
                            </a:rPr>
                          </m:ctrlPr>
                        </m:sSubPr>
                        <m:e>
                          <m:r>
                            <a:rPr lang="en-GB" sz="2000" i="1">
                              <a:solidFill>
                                <a:srgbClr val="FC8213"/>
                              </a:solidFill>
                              <a:latin typeface="Cambria Math" panose="02040503050406030204" pitchFamily="18" charset="0"/>
                            </a:rPr>
                            <m:t>𝑃</m:t>
                          </m:r>
                        </m:e>
                        <m:sub>
                          <m:r>
                            <a:rPr lang="en-GB" sz="2000" i="1">
                              <a:solidFill>
                                <a:srgbClr val="FC8213"/>
                              </a:solidFill>
                              <a:latin typeface="Cambria Math" panose="02040503050406030204" pitchFamily="18" charset="0"/>
                            </a:rPr>
                            <m:t>𝑠𝑐</m:t>
                          </m:r>
                        </m:sub>
                      </m:sSub>
                    </m:oMath>
                  </m:oMathPara>
                </a14:m>
                <a:endParaRPr lang="en-GB" sz="2000" dirty="0">
                  <a:solidFill>
                    <a:srgbClr val="FC8213"/>
                  </a:solidFill>
                </a:endParaRPr>
              </a:p>
            </p:txBody>
          </p:sp>
        </mc:Choice>
        <mc:Fallback xmlns="">
          <p:sp>
            <p:nvSpPr>
              <p:cNvPr id="8" name="TextBox 7">
                <a:extLst>
                  <a:ext uri="{FF2B5EF4-FFF2-40B4-BE49-F238E27FC236}">
                    <a16:creationId xmlns:a16="http://schemas.microsoft.com/office/drawing/2014/main" id="{0023AB1B-FAE0-0180-C324-694F4912A160}"/>
                  </a:ext>
                </a:extLst>
              </p:cNvPr>
              <p:cNvSpPr txBox="1">
                <a:spLocks noRot="1" noChangeAspect="1" noMove="1" noResize="1" noEditPoints="1" noAdjustHandles="1" noChangeArrowheads="1" noChangeShapeType="1" noTextEdit="1"/>
              </p:cNvSpPr>
              <p:nvPr/>
            </p:nvSpPr>
            <p:spPr>
              <a:xfrm>
                <a:off x="381000" y="990600"/>
                <a:ext cx="8305800" cy="425053"/>
              </a:xfrm>
              <a:prstGeom prst="rect">
                <a:avLst/>
              </a:prstGeom>
              <a:blipFill>
                <a:blip r:embed="rId2"/>
                <a:stretch>
                  <a:fillRect b="-10145"/>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06221607-2BCC-B57B-7834-CEFF5510AC7B}"/>
              </a:ext>
            </a:extLst>
          </p:cNvPr>
          <p:cNvSpPr txBox="1"/>
          <p:nvPr/>
        </p:nvSpPr>
        <p:spPr>
          <a:xfrm>
            <a:off x="6705600" y="6324600"/>
            <a:ext cx="1524000" cy="307777"/>
          </a:xfrm>
          <a:prstGeom prst="rect">
            <a:avLst/>
          </a:prstGeom>
          <a:noFill/>
        </p:spPr>
        <p:txBody>
          <a:bodyPr wrap="square">
            <a:spAutoFit/>
          </a:bodyPr>
          <a:lstStyle/>
          <a:p>
            <a:r>
              <a:rPr lang="en-GB" sz="1400" dirty="0">
                <a:solidFill>
                  <a:srgbClr val="FC8213"/>
                </a:solidFill>
                <a:effectLst/>
                <a:latin typeface="Arial Nova" panose="020B0504020202020204" pitchFamily="34" charset="0"/>
                <a:ea typeface="Times New Roman" panose="02020603050405020304" pitchFamily="18" charset="0"/>
              </a:rPr>
              <a:t>(Clark, 2001)</a:t>
            </a:r>
            <a:endParaRPr lang="en-GB" sz="14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264199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55FB4C-9DF7-9F4A-F7B7-24EB0A4787CD}"/>
              </a:ext>
            </a:extLst>
          </p:cNvPr>
          <p:cNvSpPr txBox="1"/>
          <p:nvPr/>
        </p:nvSpPr>
        <p:spPr>
          <a:xfrm>
            <a:off x="2286000" y="84892"/>
            <a:ext cx="4572000" cy="677108"/>
          </a:xfrm>
          <a:prstGeom prst="rect">
            <a:avLst/>
          </a:prstGeom>
          <a:noFill/>
        </p:spPr>
        <p:txBody>
          <a:bodyPr wrap="square">
            <a:spAutoFit/>
          </a:bodyPr>
          <a:lstStyle/>
          <a:p>
            <a:pPr algn="ctr"/>
            <a:r>
              <a:rPr kumimoji="0" lang="en-GB" sz="3800" b="1" i="0" u="none" strike="noStrike" kern="0" cap="none" spc="-30" normalizeH="0" baseline="0" noProof="0" dirty="0">
                <a:ln>
                  <a:noFill/>
                </a:ln>
                <a:solidFill>
                  <a:srgbClr val="FC8213"/>
                </a:solidFill>
                <a:effectLst/>
                <a:uLnTx/>
                <a:uFillTx/>
                <a:latin typeface="Arial Nova" panose="020B0504020202020204" pitchFamily="34" charset="0"/>
                <a:ea typeface="+mj-ea"/>
                <a:cs typeface="Times New Roman"/>
              </a:rPr>
              <a:t>Panspermia</a:t>
            </a:r>
            <a:endParaRPr lang="en-GB" sz="3800" dirty="0"/>
          </a:p>
        </p:txBody>
      </p:sp>
      <p:pic>
        <p:nvPicPr>
          <p:cNvPr id="10" name="Picture 5" descr="NASA’s Long Duration Exposure Facility (LDEF), on which a range of bacterial spores were exposed to the space environment for six years before being retrieved by the Space Shuttle (NASA).">
            <a:extLst>
              <a:ext uri="{FF2B5EF4-FFF2-40B4-BE49-F238E27FC236}">
                <a16:creationId xmlns:a16="http://schemas.microsoft.com/office/drawing/2014/main" id="{C914F76D-7D9D-3F6E-10AC-B980153C8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39813"/>
            <a:ext cx="1908175"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The Japanese Kibo module attached to the ISS (left) and the ‘Exposed Facility’ (right) where the panspermia experiments reported by Kawaguchi et al. (2020) were performed (NASA).">
            <a:extLst>
              <a:ext uri="{FF2B5EF4-FFF2-40B4-BE49-F238E27FC236}">
                <a16:creationId xmlns:a16="http://schemas.microsoft.com/office/drawing/2014/main" id="{59C9A989-3285-E23E-858A-10ECA20B7D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810000"/>
            <a:ext cx="3121025" cy="217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Theoretical calculations showing the number of meteorites exchanged between Mars and Earth, and Earth and Mars, over the last 4 billion years. ">
            <a:extLst>
              <a:ext uri="{FF2B5EF4-FFF2-40B4-BE49-F238E27FC236}">
                <a16:creationId xmlns:a16="http://schemas.microsoft.com/office/drawing/2014/main" id="{744E7825-C589-171F-075E-DBE29E9CF2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2237" y="1828799"/>
            <a:ext cx="5022527" cy="2846673"/>
          </a:xfrm>
          <a:prstGeom prst="rect">
            <a:avLst/>
          </a:prstGeom>
          <a:noFill/>
          <a:ln w="28575">
            <a:solidFill>
              <a:srgbClr val="FC8213"/>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9ADBE8-1ADB-2AD1-5EAA-4913923D62CC}"/>
              </a:ext>
            </a:extLst>
          </p:cNvPr>
          <p:cNvSpPr txBox="1"/>
          <p:nvPr/>
        </p:nvSpPr>
        <p:spPr>
          <a:xfrm>
            <a:off x="103187" y="2998787"/>
            <a:ext cx="3676650" cy="769441"/>
          </a:xfrm>
          <a:prstGeom prst="rect">
            <a:avLst/>
          </a:prstGeom>
          <a:noFill/>
        </p:spPr>
        <p:txBody>
          <a:bodyPr wrap="square">
            <a:spAutoFit/>
          </a:bodyPr>
          <a:lstStyle/>
          <a:p>
            <a:r>
              <a:rPr lang="en-US" sz="1100" b="0" i="0" dirty="0">
                <a:solidFill>
                  <a:srgbClr val="FC8213"/>
                </a:solidFill>
                <a:effectLst/>
                <a:latin typeface="Arial Nova" panose="020B0504020202020204" pitchFamily="34" charset="0"/>
              </a:rPr>
              <a:t>NASA’s Long Duration Exposure Facility (LDEF), on which a range of bacterial spores were exposed to the space environment for six years before being retrieved by the Space Shuttle (NASA).</a:t>
            </a:r>
            <a:endParaRPr lang="en-GB" sz="1100" dirty="0">
              <a:solidFill>
                <a:srgbClr val="FC8213"/>
              </a:solidFill>
              <a:latin typeface="Arial Nova" panose="020B0504020202020204" pitchFamily="34" charset="0"/>
            </a:endParaRPr>
          </a:p>
        </p:txBody>
      </p:sp>
      <p:sp>
        <p:nvSpPr>
          <p:cNvPr id="6" name="TextBox 5">
            <a:extLst>
              <a:ext uri="{FF2B5EF4-FFF2-40B4-BE49-F238E27FC236}">
                <a16:creationId xmlns:a16="http://schemas.microsoft.com/office/drawing/2014/main" id="{B746EA8C-17B1-10E4-F635-BBE22BDABA08}"/>
              </a:ext>
            </a:extLst>
          </p:cNvPr>
          <p:cNvSpPr txBox="1"/>
          <p:nvPr/>
        </p:nvSpPr>
        <p:spPr>
          <a:xfrm>
            <a:off x="103187" y="6003667"/>
            <a:ext cx="3676650" cy="769441"/>
          </a:xfrm>
          <a:prstGeom prst="rect">
            <a:avLst/>
          </a:prstGeom>
          <a:noFill/>
        </p:spPr>
        <p:txBody>
          <a:bodyPr wrap="square">
            <a:spAutoFit/>
          </a:bodyPr>
          <a:lstStyle/>
          <a:p>
            <a:r>
              <a:rPr lang="en-US" sz="1100" b="0" i="0" dirty="0">
                <a:solidFill>
                  <a:srgbClr val="FC8213"/>
                </a:solidFill>
                <a:effectLst/>
                <a:latin typeface="Arial Nova" panose="020B0504020202020204" pitchFamily="34" charset="0"/>
              </a:rPr>
              <a:t>The Japanese </a:t>
            </a:r>
            <a:r>
              <a:rPr lang="en-US" sz="1100" b="0" i="0" dirty="0" err="1">
                <a:solidFill>
                  <a:srgbClr val="FC8213"/>
                </a:solidFill>
                <a:effectLst/>
                <a:latin typeface="Arial Nova" panose="020B0504020202020204" pitchFamily="34" charset="0"/>
              </a:rPr>
              <a:t>Kibo</a:t>
            </a:r>
            <a:r>
              <a:rPr lang="en-US" sz="1100" b="0" i="0" dirty="0">
                <a:solidFill>
                  <a:srgbClr val="FC8213"/>
                </a:solidFill>
                <a:effectLst/>
                <a:latin typeface="Arial Nova" panose="020B0504020202020204" pitchFamily="34" charset="0"/>
              </a:rPr>
              <a:t> module attached to the ISS (left) and the ‘Exposed Facility’ (right) where the panspermia experiments reported by Kawaguchi et al. (2020) were performed (NASA).</a:t>
            </a:r>
            <a:endParaRPr lang="en-GB" sz="1100" dirty="0">
              <a:solidFill>
                <a:srgbClr val="FC8213"/>
              </a:solidFill>
              <a:latin typeface="Arial Nova" panose="020B0504020202020204" pitchFamily="34" charset="0"/>
            </a:endParaRPr>
          </a:p>
        </p:txBody>
      </p:sp>
      <p:sp>
        <p:nvSpPr>
          <p:cNvPr id="7" name="TextBox 6">
            <a:extLst>
              <a:ext uri="{FF2B5EF4-FFF2-40B4-BE49-F238E27FC236}">
                <a16:creationId xmlns:a16="http://schemas.microsoft.com/office/drawing/2014/main" id="{D701ED13-9ED0-1281-89E5-D74D16C3934D}"/>
              </a:ext>
            </a:extLst>
          </p:cNvPr>
          <p:cNvSpPr txBox="1"/>
          <p:nvPr/>
        </p:nvSpPr>
        <p:spPr>
          <a:xfrm>
            <a:off x="3932236" y="4675472"/>
            <a:ext cx="5022527" cy="430887"/>
          </a:xfrm>
          <a:prstGeom prst="rect">
            <a:avLst/>
          </a:prstGeom>
          <a:noFill/>
        </p:spPr>
        <p:txBody>
          <a:bodyPr wrap="square">
            <a:spAutoFit/>
          </a:bodyPr>
          <a:lstStyle/>
          <a:p>
            <a:r>
              <a:rPr lang="en-US" sz="1100" b="0" i="0" dirty="0">
                <a:solidFill>
                  <a:srgbClr val="FC8213"/>
                </a:solidFill>
                <a:effectLst/>
                <a:latin typeface="Arial Nova" panose="020B0504020202020204" pitchFamily="34" charset="0"/>
              </a:rPr>
              <a:t>Theoretical calculations showing the number of meteorites exchanged between Mars and Earth, and Earth and Mars, over the last 4 billion years. </a:t>
            </a:r>
            <a:endParaRPr lang="en-GB" sz="11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3047908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6A4142BC-9FCC-167E-B429-7B75A9214CB6}"/>
              </a:ext>
            </a:extLst>
          </p:cNvPr>
          <p:cNvSpPr txBox="1">
            <a:spLocks/>
          </p:cNvSpPr>
          <p:nvPr/>
        </p:nvSpPr>
        <p:spPr>
          <a:xfrm>
            <a:off x="426530" y="224777"/>
            <a:ext cx="8290940" cy="382156"/>
          </a:xfrm>
          <a:prstGeom prst="rect">
            <a:avLst/>
          </a:prstGeom>
        </p:spPr>
        <p:txBody>
          <a:bodyPr vert="horz" wrap="square" lIns="0" tIns="12700" rIns="0" bIns="0" rtlCol="0">
            <a:spAutoFit/>
          </a:bodyPr>
          <a:lstStyle>
            <a:lvl1pPr>
              <a:defRPr sz="3200" b="0" i="0">
                <a:solidFill>
                  <a:schemeClr val="tx1"/>
                </a:solidFill>
                <a:latin typeface="Times New Roman"/>
                <a:ea typeface="+mj-ea"/>
                <a:cs typeface="Times New Roman"/>
              </a:defRPr>
            </a:lvl1pPr>
          </a:lstStyle>
          <a:p>
            <a:pPr marR="142240" algn="ctr">
              <a:spcBef>
                <a:spcPts val="100"/>
              </a:spcBef>
            </a:pPr>
            <a:r>
              <a:rPr lang="en-GB" sz="2400" b="1" dirty="0">
                <a:solidFill>
                  <a:srgbClr val="FC8213"/>
                </a:solidFill>
                <a:latin typeface="Arial Nova" panose="020B0504020202020204" pitchFamily="34" charset="0"/>
              </a:rPr>
              <a:t>#ExoCup2022 – Quarter finals underway!</a:t>
            </a:r>
            <a:endParaRPr lang="en-GB" sz="2400" dirty="0">
              <a:solidFill>
                <a:srgbClr val="FC8213"/>
              </a:solidFill>
              <a:latin typeface="Arial Nova" panose="020B0504020202020204" pitchFamily="34" charset="0"/>
            </a:endParaRPr>
          </a:p>
        </p:txBody>
      </p:sp>
      <p:pic>
        <p:nvPicPr>
          <p:cNvPr id="2050" name="Picture 2">
            <a:extLst>
              <a:ext uri="{FF2B5EF4-FFF2-40B4-BE49-F238E27FC236}">
                <a16:creationId xmlns:a16="http://schemas.microsoft.com/office/drawing/2014/main" id="{C40CAA72-96A4-6141-0A81-E8C82C7576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52400" y="1295601"/>
            <a:ext cx="4472188" cy="4651620"/>
          </a:xfrm>
          <a:prstGeom prst="rect">
            <a:avLst/>
          </a:prstGeom>
          <a:noFill/>
          <a:ln w="38100">
            <a:solidFill>
              <a:srgbClr val="FC8213"/>
            </a:solidFill>
          </a:ln>
          <a:extLst>
            <a:ext uri="{909E8E84-426E-40DD-AFC4-6F175D3DCCD1}">
              <a14:hiddenFill xmlns:a14="http://schemas.microsoft.com/office/drawing/2010/main">
                <a:solidFill>
                  <a:srgbClr val="FFFFFF"/>
                </a:solidFill>
              </a14:hiddenFill>
            </a:ext>
          </a:extLst>
        </p:spPr>
      </p:pic>
      <p:pic>
        <p:nvPicPr>
          <p:cNvPr id="8" name="Picture 7" descr="Graphical user interface, application&#10;&#10;Description automatically generated">
            <a:extLst>
              <a:ext uri="{FF2B5EF4-FFF2-40B4-BE49-F238E27FC236}">
                <a16:creationId xmlns:a16="http://schemas.microsoft.com/office/drawing/2014/main" id="{6E7882A3-DBAA-A13C-5CEB-95AA081538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51"/>
          <a:stretch/>
        </p:blipFill>
        <p:spPr>
          <a:xfrm>
            <a:off x="4718005" y="797400"/>
            <a:ext cx="2167316" cy="291600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E4D666D2-3C31-38EE-DFC6-2451CEDB7E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8"/>
          <a:stretch/>
        </p:blipFill>
        <p:spPr>
          <a:xfrm>
            <a:off x="4727955" y="3713400"/>
            <a:ext cx="2147417" cy="2916000"/>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5EA0EB18-C0D0-7FC1-00C7-C467193E7F2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008"/>
          <a:stretch/>
        </p:blipFill>
        <p:spPr>
          <a:xfrm>
            <a:off x="6908039" y="3713400"/>
            <a:ext cx="2159761" cy="2916000"/>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961AD706-F17B-2658-D431-ABD0A172C9B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438"/>
          <a:stretch/>
        </p:blipFill>
        <p:spPr>
          <a:xfrm>
            <a:off x="6908039" y="797400"/>
            <a:ext cx="2147417" cy="2916000"/>
          </a:xfrm>
          <a:prstGeom prst="rect">
            <a:avLst/>
          </a:prstGeom>
        </p:spPr>
      </p:pic>
      <p:sp>
        <p:nvSpPr>
          <p:cNvPr id="4" name="Multiplication Sign 3">
            <a:extLst>
              <a:ext uri="{FF2B5EF4-FFF2-40B4-BE49-F238E27FC236}">
                <a16:creationId xmlns:a16="http://schemas.microsoft.com/office/drawing/2014/main" id="{28DC9FD8-9913-6D11-4DE0-184BC7D26510}"/>
              </a:ext>
            </a:extLst>
          </p:cNvPr>
          <p:cNvSpPr/>
          <p:nvPr/>
        </p:nvSpPr>
        <p:spPr>
          <a:xfrm>
            <a:off x="4699349" y="4114800"/>
            <a:ext cx="2230461" cy="2132986"/>
          </a:xfrm>
          <a:prstGeom prst="mathMultiply">
            <a:avLst/>
          </a:prstGeom>
          <a:solidFill>
            <a:srgbClr val="AB3B08">
              <a:alpha val="56000"/>
            </a:srgbClr>
          </a:solidFill>
          <a:ln>
            <a:solidFill>
              <a:srgbClr val="AB3B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9515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000000"/>
          </a:solidFill>
        </p:spPr>
        <p:txBody>
          <a:bodyPr wrap="square" lIns="0" tIns="0" rIns="0" bIns="0" rtlCol="0"/>
          <a:lstStyle/>
          <a:p>
            <a:endParaRPr/>
          </a:p>
        </p:txBody>
      </p:sp>
      <p:sp>
        <p:nvSpPr>
          <p:cNvPr id="4" name="object 4"/>
          <p:cNvSpPr txBox="1">
            <a:spLocks noGrp="1"/>
          </p:cNvSpPr>
          <p:nvPr>
            <p:ph type="ctrTitle"/>
          </p:nvPr>
        </p:nvSpPr>
        <p:spPr>
          <a:xfrm>
            <a:off x="426530" y="224777"/>
            <a:ext cx="8290940" cy="1367041"/>
          </a:xfrm>
          <a:prstGeom prst="rect">
            <a:avLst/>
          </a:prstGeom>
        </p:spPr>
        <p:txBody>
          <a:bodyPr vert="horz" wrap="square" lIns="0" tIns="12700" rIns="0" bIns="0" rtlCol="0">
            <a:spAutoFit/>
          </a:bodyPr>
          <a:lstStyle/>
          <a:p>
            <a:pPr marR="142240" algn="ctr">
              <a:lnSpc>
                <a:spcPct val="100000"/>
              </a:lnSpc>
              <a:spcBef>
                <a:spcPts val="100"/>
              </a:spcBef>
            </a:pPr>
            <a:r>
              <a:rPr lang="en-US" sz="4400" b="1" dirty="0">
                <a:solidFill>
                  <a:srgbClr val="FC8213"/>
                </a:solidFill>
                <a:latin typeface="Arial Nova" panose="020B0504020202020204" pitchFamily="34" charset="0"/>
              </a:rPr>
              <a:t>Life Elsewhere in the Solar System</a:t>
            </a:r>
            <a:endParaRPr lang="en-US" sz="4400" dirty="0">
              <a:solidFill>
                <a:srgbClr val="FC8213"/>
              </a:solidFill>
              <a:latin typeface="Arial Nova" panose="020B0504020202020204" pitchFamily="34" charset="0"/>
            </a:endParaRPr>
          </a:p>
        </p:txBody>
      </p:sp>
      <p:pic>
        <p:nvPicPr>
          <p:cNvPr id="5" name="Picture 3" descr="Galileo spacecraft image of Europa. (NASA).">
            <a:extLst>
              <a:ext uri="{FF2B5EF4-FFF2-40B4-BE49-F238E27FC236}">
                <a16:creationId xmlns:a16="http://schemas.microsoft.com/office/drawing/2014/main" id="{A43373C4-AC70-8B67-817A-8E0A799EA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397" y="2163800"/>
            <a:ext cx="6329206"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Space Science Animation GIF by European Space Agency - ESA">
            <a:extLst>
              <a:ext uri="{FF2B5EF4-FFF2-40B4-BE49-F238E27FC236}">
                <a16:creationId xmlns:a16="http://schemas.microsoft.com/office/drawing/2014/main" id="{A4CDF26A-7BD5-2D96-187B-71B5D40B8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9089"/>
            <a:ext cx="4046149" cy="2275959"/>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4">
            <a:extLst>
              <a:ext uri="{FF2B5EF4-FFF2-40B4-BE49-F238E27FC236}">
                <a16:creationId xmlns:a16="http://schemas.microsoft.com/office/drawing/2014/main" id="{11C042B1-6C0E-3511-7CB4-775600654A9B}"/>
              </a:ext>
            </a:extLst>
          </p:cNvPr>
          <p:cNvSpPr txBox="1">
            <a:spLocks/>
          </p:cNvSpPr>
          <p:nvPr/>
        </p:nvSpPr>
        <p:spPr>
          <a:xfrm>
            <a:off x="426530" y="224777"/>
            <a:ext cx="8290940" cy="597599"/>
          </a:xfrm>
          <a:prstGeom prst="rect">
            <a:avLst/>
          </a:prstGeom>
        </p:spPr>
        <p:txBody>
          <a:bodyPr vert="horz" wrap="square" lIns="0" tIns="12700" rIns="0" bIns="0" rtlCol="0">
            <a:spAutoFit/>
          </a:bodyPr>
          <a:lstStyle>
            <a:lvl1pPr>
              <a:defRPr sz="3200" b="0" i="0">
                <a:solidFill>
                  <a:schemeClr val="tx1"/>
                </a:solidFill>
                <a:latin typeface="Times New Roman"/>
                <a:ea typeface="+mj-ea"/>
                <a:cs typeface="Times New Roman"/>
              </a:defRPr>
            </a:lvl1pPr>
          </a:lstStyle>
          <a:p>
            <a:pPr marR="142240" algn="ctr">
              <a:spcBef>
                <a:spcPts val="100"/>
              </a:spcBef>
            </a:pPr>
            <a:r>
              <a:rPr lang="en-US" sz="3800" b="1" dirty="0">
                <a:solidFill>
                  <a:srgbClr val="FC8213"/>
                </a:solidFill>
                <a:latin typeface="Arial Nova" panose="020B0504020202020204" pitchFamily="34" charset="0"/>
              </a:rPr>
              <a:t>Europa</a:t>
            </a:r>
            <a:endParaRPr lang="en-US" sz="3800" dirty="0">
              <a:solidFill>
                <a:srgbClr val="FC8213"/>
              </a:solidFill>
              <a:latin typeface="Arial Nova" panose="020B0504020202020204" pitchFamily="34" charset="0"/>
            </a:endParaRPr>
          </a:p>
        </p:txBody>
      </p:sp>
      <p:pic>
        <p:nvPicPr>
          <p:cNvPr id="2" name="Picture 5" descr="High-resolution Galileo image of ‘chaotic terrain’ on Europa which resembles areas of sea ice on Earth. ">
            <a:extLst>
              <a:ext uri="{FF2B5EF4-FFF2-40B4-BE49-F238E27FC236}">
                <a16:creationId xmlns:a16="http://schemas.microsoft.com/office/drawing/2014/main" id="{1E777DE2-3484-3809-579C-AC03EB70F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30" y="4463407"/>
            <a:ext cx="2983143" cy="216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Jupiter’s icy moon Europa ">
            <a:extLst>
              <a:ext uri="{FF2B5EF4-FFF2-40B4-BE49-F238E27FC236}">
                <a16:creationId xmlns:a16="http://schemas.microsoft.com/office/drawing/2014/main" id="{717FA050-C1E8-D22E-F7AB-A5FB87884F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1376" y="4425911"/>
            <a:ext cx="2186024" cy="218602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is pair of images shows the same portion of Europa as captured by the Juno spacecraft’s JunoCam during the mission’s Sept. 29 close flyby. ">
            <a:extLst>
              <a:ext uri="{FF2B5EF4-FFF2-40B4-BE49-F238E27FC236}">
                <a16:creationId xmlns:a16="http://schemas.microsoft.com/office/drawing/2014/main" id="{F962EB99-5F70-0B7A-4ACF-145624BFB7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295400"/>
            <a:ext cx="5216150" cy="22666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2B56EE-765E-4795-C95B-021B59A0CF0A}"/>
              </a:ext>
            </a:extLst>
          </p:cNvPr>
          <p:cNvSpPr txBox="1"/>
          <p:nvPr/>
        </p:nvSpPr>
        <p:spPr>
          <a:xfrm>
            <a:off x="3768919" y="3505200"/>
            <a:ext cx="5146481" cy="707886"/>
          </a:xfrm>
          <a:prstGeom prst="rect">
            <a:avLst/>
          </a:prstGeom>
          <a:noFill/>
        </p:spPr>
        <p:txBody>
          <a:bodyPr wrap="square">
            <a:spAutoFit/>
          </a:bodyPr>
          <a:lstStyle/>
          <a:p>
            <a:pPr algn="ctr"/>
            <a:r>
              <a:rPr lang="en-US" sz="1000" b="0" i="0" dirty="0">
                <a:solidFill>
                  <a:srgbClr val="FC8213"/>
                </a:solidFill>
                <a:effectLst/>
                <a:latin typeface="Arial Nova" panose="020B0504020202020204" pitchFamily="34" charset="0"/>
              </a:rPr>
              <a:t>This pair of images shows the same portion of Europa as captured by the Juno spacecraft. The image (right) has been processed to enhance color contrast  to allow larger surface features to stand out. </a:t>
            </a:r>
            <a:r>
              <a:rPr lang="en-US" sz="1000" b="1" i="1" dirty="0">
                <a:solidFill>
                  <a:srgbClr val="FC8213"/>
                </a:solidFill>
                <a:effectLst/>
                <a:latin typeface="Arial Nova" panose="020B0504020202020204" pitchFamily="34" charset="0"/>
              </a:rPr>
              <a:t>Credits: Image data: NASA/JPL-Caltech/</a:t>
            </a:r>
            <a:r>
              <a:rPr lang="en-US" sz="1000" b="1" i="1" dirty="0" err="1">
                <a:solidFill>
                  <a:srgbClr val="FC8213"/>
                </a:solidFill>
                <a:effectLst/>
                <a:latin typeface="Arial Nova" panose="020B0504020202020204" pitchFamily="34" charset="0"/>
              </a:rPr>
              <a:t>SwRI</a:t>
            </a:r>
            <a:r>
              <a:rPr lang="en-US" sz="1000" b="1" i="1" dirty="0">
                <a:solidFill>
                  <a:srgbClr val="FC8213"/>
                </a:solidFill>
                <a:effectLst/>
                <a:latin typeface="Arial Nova" panose="020B0504020202020204" pitchFamily="34" charset="0"/>
              </a:rPr>
              <a:t>/MSSS Image processing: </a:t>
            </a:r>
            <a:r>
              <a:rPr lang="en-US" sz="1000" b="1" i="1" dirty="0" err="1">
                <a:solidFill>
                  <a:srgbClr val="FC8213"/>
                </a:solidFill>
                <a:effectLst/>
                <a:latin typeface="Arial Nova" panose="020B0504020202020204" pitchFamily="34" charset="0"/>
              </a:rPr>
              <a:t>Navaneeth</a:t>
            </a:r>
            <a:r>
              <a:rPr lang="en-US" sz="1000" b="1" i="1" dirty="0">
                <a:solidFill>
                  <a:srgbClr val="FC8213"/>
                </a:solidFill>
                <a:effectLst/>
                <a:latin typeface="Arial Nova" panose="020B0504020202020204" pitchFamily="34" charset="0"/>
              </a:rPr>
              <a:t> Krishnan S © CC BY</a:t>
            </a:r>
          </a:p>
        </p:txBody>
      </p:sp>
      <p:sp>
        <p:nvSpPr>
          <p:cNvPr id="6" name="TextBox 5">
            <a:extLst>
              <a:ext uri="{FF2B5EF4-FFF2-40B4-BE49-F238E27FC236}">
                <a16:creationId xmlns:a16="http://schemas.microsoft.com/office/drawing/2014/main" id="{2E45B1B1-521D-D8A9-B462-5E461CC7DA49}"/>
              </a:ext>
            </a:extLst>
          </p:cNvPr>
          <p:cNvSpPr txBox="1"/>
          <p:nvPr/>
        </p:nvSpPr>
        <p:spPr>
          <a:xfrm>
            <a:off x="187519" y="4111823"/>
            <a:ext cx="5146481" cy="307777"/>
          </a:xfrm>
          <a:prstGeom prst="rect">
            <a:avLst/>
          </a:prstGeom>
          <a:noFill/>
        </p:spPr>
        <p:txBody>
          <a:bodyPr wrap="square">
            <a:spAutoFit/>
          </a:bodyPr>
          <a:lstStyle/>
          <a:p>
            <a:pPr algn="ctr"/>
            <a:r>
              <a:rPr lang="en-US" sz="1400" b="1" i="0" dirty="0">
                <a:solidFill>
                  <a:srgbClr val="FC8213"/>
                </a:solidFill>
                <a:effectLst/>
                <a:latin typeface="Arial Nova" panose="020B0504020202020204" pitchFamily="34" charset="0"/>
              </a:rPr>
              <a:t>‘Chaotic Terrain’ </a:t>
            </a:r>
            <a:endParaRPr lang="en-US" sz="1400" b="1" i="1" dirty="0">
              <a:solidFill>
                <a:srgbClr val="FC8213"/>
              </a:solidFill>
              <a:effectLst/>
              <a:latin typeface="Arial Nova" panose="020B0504020202020204" pitchFamily="34" charset="0"/>
            </a:endParaRPr>
          </a:p>
        </p:txBody>
      </p:sp>
      <p:pic>
        <p:nvPicPr>
          <p:cNvPr id="3" name="object 2">
            <a:extLst>
              <a:ext uri="{FF2B5EF4-FFF2-40B4-BE49-F238E27FC236}">
                <a16:creationId xmlns:a16="http://schemas.microsoft.com/office/drawing/2014/main" id="{8FC27534-6AD8-215E-4743-BA0A09BA6A37}"/>
              </a:ext>
            </a:extLst>
          </p:cNvPr>
          <p:cNvPicPr/>
          <p:nvPr/>
        </p:nvPicPr>
        <p:blipFill>
          <a:blip r:embed="rId6" cstate="print"/>
          <a:stretch>
            <a:fillRect/>
          </a:stretch>
        </p:blipFill>
        <p:spPr>
          <a:xfrm>
            <a:off x="6139103" y="4850595"/>
            <a:ext cx="2784280" cy="1321605"/>
          </a:xfrm>
          <a:prstGeom prst="rect">
            <a:avLst/>
          </a:prstGeom>
        </p:spPr>
      </p:pic>
      <p:sp>
        <p:nvSpPr>
          <p:cNvPr id="4" name="TextBox 3">
            <a:extLst>
              <a:ext uri="{FF2B5EF4-FFF2-40B4-BE49-F238E27FC236}">
                <a16:creationId xmlns:a16="http://schemas.microsoft.com/office/drawing/2014/main" id="{BEBA45B9-B895-6B04-CE70-A93D6144440B}"/>
              </a:ext>
            </a:extLst>
          </p:cNvPr>
          <p:cNvSpPr txBox="1"/>
          <p:nvPr/>
        </p:nvSpPr>
        <p:spPr>
          <a:xfrm>
            <a:off x="5978719" y="6172200"/>
            <a:ext cx="3089081" cy="430887"/>
          </a:xfrm>
          <a:prstGeom prst="rect">
            <a:avLst/>
          </a:prstGeom>
          <a:noFill/>
        </p:spPr>
        <p:txBody>
          <a:bodyPr wrap="square">
            <a:spAutoFit/>
          </a:bodyPr>
          <a:lstStyle/>
          <a:p>
            <a:pPr algn="ctr"/>
            <a:r>
              <a:rPr lang="en-US" sz="1100" dirty="0">
                <a:solidFill>
                  <a:srgbClr val="FC8213"/>
                </a:solidFill>
                <a:latin typeface="Arial"/>
                <a:cs typeface="Arial"/>
              </a:rPr>
              <a:t>Iceberg</a:t>
            </a:r>
            <a:r>
              <a:rPr lang="en-US" sz="1100" spc="-75" dirty="0">
                <a:solidFill>
                  <a:srgbClr val="FC8213"/>
                </a:solidFill>
                <a:latin typeface="Arial"/>
                <a:cs typeface="Arial"/>
              </a:rPr>
              <a:t> </a:t>
            </a:r>
            <a:r>
              <a:rPr lang="en-US" sz="1100" dirty="0">
                <a:solidFill>
                  <a:srgbClr val="FC8213"/>
                </a:solidFill>
                <a:latin typeface="Arial"/>
                <a:cs typeface="Arial"/>
              </a:rPr>
              <a:t>trapped</a:t>
            </a:r>
            <a:r>
              <a:rPr lang="en-US" sz="1100" spc="-60" dirty="0">
                <a:solidFill>
                  <a:srgbClr val="FC8213"/>
                </a:solidFill>
                <a:latin typeface="Arial"/>
                <a:cs typeface="Arial"/>
              </a:rPr>
              <a:t> </a:t>
            </a:r>
            <a:r>
              <a:rPr lang="en-US" sz="1100" dirty="0">
                <a:solidFill>
                  <a:srgbClr val="FC8213"/>
                </a:solidFill>
                <a:latin typeface="Arial"/>
                <a:cs typeface="Arial"/>
              </a:rPr>
              <a:t>in</a:t>
            </a:r>
            <a:r>
              <a:rPr lang="en-US" sz="1100" spc="-60" dirty="0">
                <a:solidFill>
                  <a:srgbClr val="FC8213"/>
                </a:solidFill>
                <a:latin typeface="Arial"/>
                <a:cs typeface="Arial"/>
              </a:rPr>
              <a:t> </a:t>
            </a:r>
            <a:r>
              <a:rPr lang="en-US" sz="1100" dirty="0">
                <a:solidFill>
                  <a:srgbClr val="FC8213"/>
                </a:solidFill>
                <a:latin typeface="Arial"/>
                <a:cs typeface="Arial"/>
              </a:rPr>
              <a:t>sea</a:t>
            </a:r>
            <a:r>
              <a:rPr lang="en-US" sz="1100" spc="-65" dirty="0">
                <a:solidFill>
                  <a:srgbClr val="FC8213"/>
                </a:solidFill>
                <a:latin typeface="Arial"/>
                <a:cs typeface="Arial"/>
              </a:rPr>
              <a:t> </a:t>
            </a:r>
            <a:r>
              <a:rPr lang="en-US" sz="1100" dirty="0">
                <a:solidFill>
                  <a:srgbClr val="FC8213"/>
                </a:solidFill>
                <a:latin typeface="Arial"/>
                <a:cs typeface="Arial"/>
              </a:rPr>
              <a:t>ice on Earth</a:t>
            </a:r>
            <a:r>
              <a:rPr lang="en-US" sz="1100" spc="-70" dirty="0">
                <a:solidFill>
                  <a:srgbClr val="FC8213"/>
                </a:solidFill>
                <a:latin typeface="Arial"/>
                <a:cs typeface="Arial"/>
              </a:rPr>
              <a:t> </a:t>
            </a:r>
            <a:r>
              <a:rPr lang="en-US" sz="1100" dirty="0">
                <a:solidFill>
                  <a:srgbClr val="FC8213"/>
                </a:solidFill>
                <a:latin typeface="Arial"/>
                <a:cs typeface="Arial"/>
              </a:rPr>
              <a:t>for</a:t>
            </a:r>
            <a:r>
              <a:rPr lang="en-US" sz="1100" spc="-60" dirty="0">
                <a:solidFill>
                  <a:srgbClr val="FC8213"/>
                </a:solidFill>
                <a:latin typeface="Arial"/>
                <a:cs typeface="Arial"/>
              </a:rPr>
              <a:t> </a:t>
            </a:r>
            <a:r>
              <a:rPr lang="en-US" sz="1100" dirty="0">
                <a:solidFill>
                  <a:srgbClr val="FC8213"/>
                </a:solidFill>
                <a:latin typeface="Arial"/>
                <a:cs typeface="Arial"/>
              </a:rPr>
              <a:t>comparison</a:t>
            </a:r>
            <a:endParaRPr lang="en-US" sz="1100" b="1" i="1" dirty="0">
              <a:solidFill>
                <a:srgbClr val="FC8213"/>
              </a:solidFill>
              <a:effectLst/>
              <a:latin typeface="Arial Nova" panose="020B0504020202020204" pitchFamily="34" charset="0"/>
            </a:endParaRPr>
          </a:p>
        </p:txBody>
      </p:sp>
    </p:spTree>
    <p:extLst>
      <p:ext uri="{BB962C8B-B14F-4D97-AF65-F5344CB8AC3E}">
        <p14:creationId xmlns:p14="http://schemas.microsoft.com/office/powerpoint/2010/main" val="424269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200400" y="6261303"/>
            <a:ext cx="4950461" cy="382156"/>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Arial Nova" panose="020B0504020202020204" pitchFamily="34" charset="0"/>
                <a:cs typeface="Times New Roman"/>
              </a:rPr>
              <a:t>Mariner</a:t>
            </a:r>
            <a:r>
              <a:rPr sz="2400" b="1" spc="-75" dirty="0">
                <a:solidFill>
                  <a:schemeClr val="tx1"/>
                </a:solidFill>
                <a:latin typeface="Arial Nova" panose="020B0504020202020204" pitchFamily="34" charset="0"/>
                <a:cs typeface="Times New Roman"/>
              </a:rPr>
              <a:t> </a:t>
            </a:r>
            <a:r>
              <a:rPr sz="2400" b="1" dirty="0">
                <a:solidFill>
                  <a:schemeClr val="tx1"/>
                </a:solidFill>
                <a:latin typeface="Arial Nova" panose="020B0504020202020204" pitchFamily="34" charset="0"/>
                <a:cs typeface="Times New Roman"/>
              </a:rPr>
              <a:t>4</a:t>
            </a:r>
            <a:r>
              <a:rPr sz="2400" b="1" spc="-5" dirty="0">
                <a:solidFill>
                  <a:schemeClr val="tx1"/>
                </a:solidFill>
                <a:latin typeface="Arial Nova" panose="020B0504020202020204" pitchFamily="34" charset="0"/>
                <a:cs typeface="Times New Roman"/>
              </a:rPr>
              <a:t> </a:t>
            </a:r>
            <a:r>
              <a:rPr sz="2400" b="1" dirty="0">
                <a:solidFill>
                  <a:schemeClr val="tx1"/>
                </a:solidFill>
                <a:latin typeface="Arial Nova" panose="020B0504020202020204" pitchFamily="34" charset="0"/>
                <a:cs typeface="Times New Roman"/>
              </a:rPr>
              <a:t>image</a:t>
            </a:r>
            <a:r>
              <a:rPr sz="2400" b="1" spc="-15" dirty="0">
                <a:solidFill>
                  <a:schemeClr val="tx1"/>
                </a:solidFill>
                <a:latin typeface="Arial Nova" panose="020B0504020202020204" pitchFamily="34" charset="0"/>
                <a:cs typeface="Times New Roman"/>
              </a:rPr>
              <a:t> </a:t>
            </a:r>
            <a:r>
              <a:rPr sz="2400" b="1" dirty="0">
                <a:solidFill>
                  <a:schemeClr val="tx1"/>
                </a:solidFill>
                <a:latin typeface="Arial Nova" panose="020B0504020202020204" pitchFamily="34" charset="0"/>
                <a:cs typeface="Times New Roman"/>
              </a:rPr>
              <a:t>,</a:t>
            </a:r>
            <a:r>
              <a:rPr sz="2400" b="1" spc="-5" dirty="0">
                <a:solidFill>
                  <a:schemeClr val="tx1"/>
                </a:solidFill>
                <a:latin typeface="Arial Nova" panose="020B0504020202020204" pitchFamily="34" charset="0"/>
                <a:cs typeface="Times New Roman"/>
              </a:rPr>
              <a:t> </a:t>
            </a:r>
            <a:r>
              <a:rPr sz="2400" b="1" dirty="0">
                <a:solidFill>
                  <a:schemeClr val="tx1"/>
                </a:solidFill>
                <a:latin typeface="Arial Nova" panose="020B0504020202020204" pitchFamily="34" charset="0"/>
                <a:cs typeface="Times New Roman"/>
              </a:rPr>
              <a:t>1965</a:t>
            </a:r>
            <a:r>
              <a:rPr sz="2400" b="1" spc="-5" dirty="0">
                <a:solidFill>
                  <a:schemeClr val="tx1"/>
                </a:solidFill>
                <a:latin typeface="Arial Nova" panose="020B0504020202020204" pitchFamily="34" charset="0"/>
                <a:cs typeface="Times New Roman"/>
              </a:rPr>
              <a:t> </a:t>
            </a:r>
            <a:r>
              <a:rPr sz="2400" b="1" spc="-10" dirty="0">
                <a:solidFill>
                  <a:schemeClr val="tx1"/>
                </a:solidFill>
                <a:latin typeface="Arial Nova" panose="020B0504020202020204" pitchFamily="34" charset="0"/>
                <a:cs typeface="Times New Roman"/>
              </a:rPr>
              <a:t>(NASA)</a:t>
            </a:r>
            <a:endParaRPr sz="2400" b="1" dirty="0">
              <a:solidFill>
                <a:schemeClr val="tx1"/>
              </a:solidFill>
              <a:latin typeface="Arial Nova" panose="020B0504020202020204" pitchFamily="34" charset="0"/>
              <a:cs typeface="Times New Roman"/>
            </a:endParaRPr>
          </a:p>
        </p:txBody>
      </p:sp>
      <p:sp>
        <p:nvSpPr>
          <p:cNvPr id="5" name="TextBox 4">
            <a:extLst>
              <a:ext uri="{FF2B5EF4-FFF2-40B4-BE49-F238E27FC236}">
                <a16:creationId xmlns:a16="http://schemas.microsoft.com/office/drawing/2014/main" id="{8CDFF97C-BE69-765D-B1E8-541C15488AAE}"/>
              </a:ext>
            </a:extLst>
          </p:cNvPr>
          <p:cNvSpPr txBox="1"/>
          <p:nvPr/>
        </p:nvSpPr>
        <p:spPr>
          <a:xfrm>
            <a:off x="1600200" y="191869"/>
            <a:ext cx="5943600" cy="677108"/>
          </a:xfrm>
          <a:prstGeom prst="rect">
            <a:avLst/>
          </a:prstGeom>
          <a:noFill/>
        </p:spPr>
        <p:txBody>
          <a:bodyPr wrap="square">
            <a:spAutoFit/>
          </a:bodyPr>
          <a:lstStyle/>
          <a:p>
            <a:pPr algn="ctr"/>
            <a:r>
              <a:rPr lang="en-US" sz="3800" b="1" i="0" dirty="0">
                <a:solidFill>
                  <a:srgbClr val="FC8213"/>
                </a:solidFill>
                <a:effectLst/>
                <a:latin typeface="Arial Nova" panose="020B0504020202020204" pitchFamily="34" charset="0"/>
              </a:rPr>
              <a:t>Lakes &amp; Plumes</a:t>
            </a:r>
          </a:p>
        </p:txBody>
      </p:sp>
      <p:pic>
        <p:nvPicPr>
          <p:cNvPr id="5122" name="Picture 2" descr="Illustration of Jupiter's icy moon Europa">
            <a:extLst>
              <a:ext uri="{FF2B5EF4-FFF2-40B4-BE49-F238E27FC236}">
                <a16:creationId xmlns:a16="http://schemas.microsoft.com/office/drawing/2014/main" id="{9ACF6AA3-B85A-1D54-20AE-249304654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omposite images by NASA’s Hubble Space Telescope and Galileo spacecraft, show a suspected plume of material erupting two years apart from the same location on Europa (NASA).&#10;">
            <a:extLst>
              <a:ext uri="{FF2B5EF4-FFF2-40B4-BE49-F238E27FC236}">
                <a16:creationId xmlns:a16="http://schemas.microsoft.com/office/drawing/2014/main" id="{2F5B70BA-CB46-2235-0243-9372A383F8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066800"/>
            <a:ext cx="4267200" cy="2136020"/>
          </a:xfrm>
          <a:prstGeom prst="rect">
            <a:avLst/>
          </a:prstGeom>
          <a:noFill/>
          <a:ln w="9525">
            <a:solidFill>
              <a:srgbClr val="FC8213"/>
            </a:solidFill>
            <a:miter lim="800000"/>
            <a:headEnd/>
            <a:tailEnd/>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B8A7485-1399-55AA-3DBE-E9D64997B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564447">
            <a:off x="357562" y="196308"/>
            <a:ext cx="2604339" cy="21606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090463-3E8B-8D9D-6C6A-F11734003752}"/>
              </a:ext>
            </a:extLst>
          </p:cNvPr>
          <p:cNvSpPr txBox="1"/>
          <p:nvPr/>
        </p:nvSpPr>
        <p:spPr>
          <a:xfrm>
            <a:off x="76200" y="1524000"/>
            <a:ext cx="2057400" cy="276999"/>
          </a:xfrm>
          <a:prstGeom prst="rect">
            <a:avLst/>
          </a:prstGeom>
          <a:noFill/>
        </p:spPr>
        <p:txBody>
          <a:bodyPr wrap="square">
            <a:spAutoFit/>
          </a:bodyPr>
          <a:lstStyle/>
          <a:p>
            <a:r>
              <a:rPr lang="en-GB" sz="1200" dirty="0">
                <a:solidFill>
                  <a:srgbClr val="FC8213"/>
                </a:solidFill>
                <a:latin typeface="Arial Nova" panose="020B0504020202020204" pitchFamily="34" charset="0"/>
              </a:rPr>
              <a:t>NASA’s </a:t>
            </a:r>
            <a:r>
              <a:rPr lang="en-GB" sz="1200" i="1" dirty="0">
                <a:solidFill>
                  <a:srgbClr val="FC8213"/>
                </a:solidFill>
                <a:latin typeface="Arial Nova" panose="020B0504020202020204" pitchFamily="34" charset="0"/>
              </a:rPr>
              <a:t>Europa Clipper </a:t>
            </a:r>
            <a:endParaRPr lang="en-GB" sz="1200" dirty="0"/>
          </a:p>
        </p:txBody>
      </p:sp>
      <p:sp>
        <p:nvSpPr>
          <p:cNvPr id="9" name="TextBox 8">
            <a:extLst>
              <a:ext uri="{FF2B5EF4-FFF2-40B4-BE49-F238E27FC236}">
                <a16:creationId xmlns:a16="http://schemas.microsoft.com/office/drawing/2014/main" id="{53BA8F1F-E356-D3F5-3027-86639932F656}"/>
              </a:ext>
            </a:extLst>
          </p:cNvPr>
          <p:cNvSpPr txBox="1"/>
          <p:nvPr/>
        </p:nvSpPr>
        <p:spPr>
          <a:xfrm>
            <a:off x="6172200" y="3247385"/>
            <a:ext cx="2895600" cy="830997"/>
          </a:xfrm>
          <a:prstGeom prst="rect">
            <a:avLst/>
          </a:prstGeom>
          <a:noFill/>
        </p:spPr>
        <p:txBody>
          <a:bodyPr wrap="square">
            <a:spAutoFit/>
          </a:bodyPr>
          <a:lstStyle/>
          <a:p>
            <a:r>
              <a:rPr lang="en-US" sz="1200" dirty="0">
                <a:solidFill>
                  <a:srgbClr val="FC8213"/>
                </a:solidFill>
                <a:latin typeface="Arial Nova" panose="020B0504020202020204" pitchFamily="34" charset="0"/>
              </a:rPr>
              <a:t>Composite HST/Galileo images, show a suspected plume of material erupting from the same location on Europa (NASA).</a:t>
            </a:r>
          </a:p>
        </p:txBody>
      </p:sp>
    </p:spTree>
    <p:extLst>
      <p:ext uri="{BB962C8B-B14F-4D97-AF65-F5344CB8AC3E}">
        <p14:creationId xmlns:p14="http://schemas.microsoft.com/office/powerpoint/2010/main" val="288607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381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err="1">
                <a:solidFill>
                  <a:srgbClr val="FC8213"/>
                </a:solidFill>
                <a:latin typeface="Arial Nova" panose="020B0504020202020204" pitchFamily="34" charset="0"/>
              </a:rPr>
              <a:t>Europan</a:t>
            </a:r>
            <a:r>
              <a:rPr lang="en-GB" sz="3800" b="1" dirty="0">
                <a:solidFill>
                  <a:srgbClr val="FC8213"/>
                </a:solidFill>
                <a:latin typeface="Arial Nova" panose="020B0504020202020204" pitchFamily="34" charset="0"/>
              </a:rPr>
              <a:t> Ocean Habitability</a:t>
            </a:r>
            <a:endParaRPr sz="3800" b="1" dirty="0">
              <a:solidFill>
                <a:srgbClr val="FC8213"/>
              </a:solidFill>
              <a:latin typeface="Arial Nova" panose="020B0504020202020204" pitchFamily="34" charset="0"/>
            </a:endParaRPr>
          </a:p>
        </p:txBody>
      </p:sp>
      <p:pic>
        <p:nvPicPr>
          <p:cNvPr id="20" name="Picture 3" descr="Schematic illustration of the possible structure of a Europan ocean">
            <a:extLst>
              <a:ext uri="{FF2B5EF4-FFF2-40B4-BE49-F238E27FC236}">
                <a16:creationId xmlns:a16="http://schemas.microsoft.com/office/drawing/2014/main" id="{7A1F7AC1-4A23-74D6-17E9-9A21A9508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0089" y="1435502"/>
            <a:ext cx="5361511" cy="5041498"/>
          </a:xfrm>
          <a:prstGeom prst="rect">
            <a:avLst/>
          </a:prstGeom>
          <a:noFill/>
          <a:ln w="28575">
            <a:solidFill>
              <a:srgbClr val="FC8213"/>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7B6DB9-DBA8-AFF0-665A-374081A3E64B}"/>
              </a:ext>
            </a:extLst>
          </p:cNvPr>
          <p:cNvSpPr txBox="1"/>
          <p:nvPr/>
        </p:nvSpPr>
        <p:spPr>
          <a:xfrm>
            <a:off x="182773" y="2971800"/>
            <a:ext cx="3103015" cy="830997"/>
          </a:xfrm>
          <a:prstGeom prst="rect">
            <a:avLst/>
          </a:prstGeom>
          <a:noFill/>
        </p:spPr>
        <p:txBody>
          <a:bodyPr wrap="square">
            <a:spAutoFit/>
          </a:bodyPr>
          <a:lstStyle/>
          <a:p>
            <a:pPr algn="ctr"/>
            <a:r>
              <a:rPr lang="en-GB" altLang="en-US" b="1" dirty="0">
                <a:solidFill>
                  <a:srgbClr val="FC8213"/>
                </a:solidFill>
                <a:latin typeface="Arial Nova" panose="020B0504020202020204" pitchFamily="34" charset="0"/>
              </a:rPr>
              <a:t>Average d</a:t>
            </a:r>
            <a:r>
              <a:rPr lang="en-GB" altLang="en-US" sz="1800" b="1" dirty="0">
                <a:solidFill>
                  <a:srgbClr val="FC8213"/>
                </a:solidFill>
                <a:latin typeface="Arial Nova" panose="020B0504020202020204" pitchFamily="34" charset="0"/>
              </a:rPr>
              <a:t>ensity: </a:t>
            </a:r>
            <a:r>
              <a:rPr lang="en-GB" altLang="en-US" sz="1800" dirty="0">
                <a:solidFill>
                  <a:srgbClr val="FC8213"/>
                </a:solidFill>
                <a:latin typeface="Arial Nova" panose="020B0504020202020204" pitchFamily="34" charset="0"/>
              </a:rPr>
              <a:t>3g cm</a:t>
            </a:r>
            <a:r>
              <a:rPr lang="en-GB" altLang="en-US" sz="1800" baseline="30000" dirty="0">
                <a:solidFill>
                  <a:srgbClr val="FC8213"/>
                </a:solidFill>
                <a:latin typeface="Arial Nova" panose="020B0504020202020204" pitchFamily="34" charset="0"/>
              </a:rPr>
              <a:t>-3</a:t>
            </a:r>
          </a:p>
          <a:p>
            <a:pPr algn="ctr"/>
            <a:endParaRPr lang="en-GB" baseline="30000" dirty="0">
              <a:solidFill>
                <a:srgbClr val="FC8213"/>
              </a:solidFill>
              <a:latin typeface="Arial Nova" panose="020B0504020202020204" pitchFamily="34" charset="0"/>
            </a:endParaRPr>
          </a:p>
          <a:p>
            <a:pPr algn="ctr"/>
            <a:r>
              <a:rPr lang="en-GB" dirty="0">
                <a:solidFill>
                  <a:srgbClr val="FC8213"/>
                </a:solidFill>
                <a:latin typeface="Arial Nova" panose="020B0504020202020204" pitchFamily="34" charset="0"/>
              </a:rPr>
              <a:t>(similar to Earth’s moon)</a:t>
            </a:r>
          </a:p>
        </p:txBody>
      </p:sp>
      <p:pic>
        <p:nvPicPr>
          <p:cNvPr id="6146" name="Picture 2" descr="gif camera zooming into animation cut out europa planet moon layers">
            <a:extLst>
              <a:ext uri="{FF2B5EF4-FFF2-40B4-BE49-F238E27FC236}">
                <a16:creationId xmlns:a16="http://schemas.microsoft.com/office/drawing/2014/main" id="{FC0D5396-3596-85D5-6961-C55E0A7FC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2" y="1122391"/>
            <a:ext cx="3287838" cy="18494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208A608-8A57-97FC-1971-C508464D445B}"/>
              </a:ext>
            </a:extLst>
          </p:cNvPr>
          <p:cNvSpPr txBox="1"/>
          <p:nvPr/>
        </p:nvSpPr>
        <p:spPr>
          <a:xfrm>
            <a:off x="-340702" y="4191000"/>
            <a:ext cx="4303102" cy="2108269"/>
          </a:xfrm>
          <a:prstGeom prst="rect">
            <a:avLst/>
          </a:prstGeom>
          <a:noFill/>
        </p:spPr>
        <p:txBody>
          <a:bodyPr wrap="square">
            <a:spAutoFit/>
          </a:bodyPr>
          <a:lstStyle/>
          <a:p>
            <a:pPr algn="ctr"/>
            <a:endParaRPr lang="en-GB" altLang="en-US" b="1" dirty="0">
              <a:solidFill>
                <a:srgbClr val="FC8213"/>
              </a:solidFill>
              <a:latin typeface="Arial Nova" panose="020B0504020202020204" pitchFamily="34" charset="0"/>
            </a:endParaRPr>
          </a:p>
          <a:p>
            <a:pPr algn="ctr"/>
            <a:r>
              <a:rPr lang="en-GB" altLang="en-US" b="1" u="sng" dirty="0">
                <a:solidFill>
                  <a:srgbClr val="FC8213"/>
                </a:solidFill>
                <a:latin typeface="Arial Nova" panose="020B0504020202020204" pitchFamily="34" charset="0"/>
              </a:rPr>
              <a:t>Plausible metabolisms:</a:t>
            </a:r>
          </a:p>
          <a:p>
            <a:pPr algn="ctr"/>
            <a:endParaRPr lang="en-GB" b="1" dirty="0">
              <a:solidFill>
                <a:srgbClr val="FC8213"/>
              </a:solidFill>
              <a:latin typeface="Arial Nova" panose="020B0504020202020204" pitchFamily="34" charset="0"/>
            </a:endParaRPr>
          </a:p>
          <a:p>
            <a:pPr algn="ctr"/>
            <a:r>
              <a:rPr lang="en-GB" altLang="en-US" sz="1800" dirty="0">
                <a:solidFill>
                  <a:srgbClr val="FC8213"/>
                </a:solidFill>
                <a:latin typeface="Arial Nova" panose="020B0504020202020204" pitchFamily="34" charset="0"/>
              </a:rPr>
              <a:t>4H</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 + CO</a:t>
            </a:r>
            <a:r>
              <a:rPr lang="en-GB" altLang="en-US" sz="1800" baseline="-25000" dirty="0">
                <a:solidFill>
                  <a:srgbClr val="FC8213"/>
                </a:solidFill>
                <a:latin typeface="Arial Nova" panose="020B0504020202020204" pitchFamily="34" charset="0"/>
              </a:rPr>
              <a:t>2 </a:t>
            </a:r>
            <a:r>
              <a:rPr lang="en-GB" altLang="en-US" sz="1800" dirty="0">
                <a:solidFill>
                  <a:srgbClr val="FC8213"/>
                </a:solidFill>
                <a:latin typeface="Arial Nova" panose="020B0504020202020204" pitchFamily="34" charset="0"/>
              </a:rPr>
              <a:t>→ CH</a:t>
            </a:r>
            <a:r>
              <a:rPr lang="en-GB" altLang="en-US" sz="1800" baseline="-25000" dirty="0">
                <a:solidFill>
                  <a:srgbClr val="FC8213"/>
                </a:solidFill>
                <a:latin typeface="Arial Nova" panose="020B0504020202020204" pitchFamily="34" charset="0"/>
              </a:rPr>
              <a:t>4</a:t>
            </a:r>
            <a:r>
              <a:rPr lang="en-GB" altLang="en-US" sz="1800" dirty="0">
                <a:solidFill>
                  <a:srgbClr val="FC8213"/>
                </a:solidFill>
                <a:latin typeface="Arial Nova" panose="020B0504020202020204" pitchFamily="34" charset="0"/>
              </a:rPr>
              <a:t> + 2H</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O</a:t>
            </a:r>
          </a:p>
          <a:p>
            <a:pPr algn="ctr"/>
            <a:r>
              <a:rPr lang="en-GB" altLang="en-US" sz="1100" dirty="0">
                <a:solidFill>
                  <a:srgbClr val="FC8213"/>
                </a:solidFill>
                <a:latin typeface="Arial Nova" panose="020B0504020202020204" pitchFamily="34" charset="0"/>
              </a:rPr>
              <a:t>(methanogenesis)</a:t>
            </a:r>
          </a:p>
          <a:p>
            <a:pPr algn="ctr"/>
            <a:endParaRPr lang="en-GB" altLang="en-US" dirty="0">
              <a:solidFill>
                <a:srgbClr val="FC8213"/>
              </a:solidFill>
              <a:latin typeface="Arial Nova" panose="020B0504020202020204" pitchFamily="34" charset="0"/>
            </a:endParaRPr>
          </a:p>
          <a:p>
            <a:pPr algn="ctr"/>
            <a:r>
              <a:rPr lang="en-GB" altLang="en-US" sz="1800" dirty="0">
                <a:solidFill>
                  <a:srgbClr val="FC8213"/>
                </a:solidFill>
                <a:latin typeface="Arial Nova" panose="020B0504020202020204" pitchFamily="34" charset="0"/>
              </a:rPr>
              <a:t>4H</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 + 2CO</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 → CH</a:t>
            </a:r>
            <a:r>
              <a:rPr lang="en-GB" altLang="en-US" sz="1800" baseline="-25000" dirty="0">
                <a:solidFill>
                  <a:srgbClr val="FC8213"/>
                </a:solidFill>
                <a:latin typeface="Arial Nova" panose="020B0504020202020204" pitchFamily="34" charset="0"/>
              </a:rPr>
              <a:t>3</a:t>
            </a:r>
            <a:r>
              <a:rPr lang="en-GB" altLang="en-US" sz="1800" dirty="0">
                <a:solidFill>
                  <a:srgbClr val="FC8213"/>
                </a:solidFill>
                <a:latin typeface="Arial Nova" panose="020B0504020202020204" pitchFamily="34" charset="0"/>
              </a:rPr>
              <a:t>COOH + 2H</a:t>
            </a:r>
            <a:r>
              <a:rPr lang="en-GB" altLang="en-US" sz="1800" baseline="-25000" dirty="0">
                <a:solidFill>
                  <a:srgbClr val="FC8213"/>
                </a:solidFill>
                <a:latin typeface="Arial Nova" panose="020B0504020202020204" pitchFamily="34" charset="0"/>
              </a:rPr>
              <a:t>2</a:t>
            </a:r>
            <a:r>
              <a:rPr lang="en-GB" altLang="en-US" sz="1800" dirty="0">
                <a:solidFill>
                  <a:srgbClr val="FC8213"/>
                </a:solidFill>
                <a:latin typeface="Arial Nova" panose="020B0504020202020204" pitchFamily="34" charset="0"/>
              </a:rPr>
              <a:t>O</a:t>
            </a:r>
          </a:p>
          <a:p>
            <a:pPr algn="ctr"/>
            <a:r>
              <a:rPr lang="en-GB" sz="1200" dirty="0">
                <a:solidFill>
                  <a:srgbClr val="FC8213"/>
                </a:solidFill>
                <a:latin typeface="Arial Nova" panose="020B0504020202020204" pitchFamily="34" charset="0"/>
              </a:rPr>
              <a:t>(acetogenesis)</a:t>
            </a:r>
          </a:p>
        </p:txBody>
      </p:sp>
    </p:spTree>
    <p:extLst>
      <p:ext uri="{BB962C8B-B14F-4D97-AF65-F5344CB8AC3E}">
        <p14:creationId xmlns:p14="http://schemas.microsoft.com/office/powerpoint/2010/main" val="2681471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28600"/>
            <a:ext cx="9143999" cy="596958"/>
          </a:xfrm>
          <a:prstGeom prst="rect">
            <a:avLst/>
          </a:prstGeom>
        </p:spPr>
        <p:txBody>
          <a:bodyPr vert="horz" wrap="square" lIns="0" tIns="12065" rIns="0" bIns="0" rtlCol="0">
            <a:spAutoFit/>
          </a:bodyPr>
          <a:lstStyle/>
          <a:p>
            <a:pPr marL="12700" algn="ctr">
              <a:lnSpc>
                <a:spcPct val="100000"/>
              </a:lnSpc>
              <a:spcBef>
                <a:spcPts val="95"/>
              </a:spcBef>
            </a:pPr>
            <a:r>
              <a:rPr lang="en-GB" sz="3800" b="1" dirty="0" err="1">
                <a:solidFill>
                  <a:srgbClr val="FC8213"/>
                </a:solidFill>
                <a:latin typeface="Arial Nova" panose="020B0504020202020204" pitchFamily="34" charset="0"/>
              </a:rPr>
              <a:t>Europan</a:t>
            </a:r>
            <a:r>
              <a:rPr lang="en-GB" sz="3800" b="1" dirty="0">
                <a:solidFill>
                  <a:srgbClr val="FC8213"/>
                </a:solidFill>
                <a:latin typeface="Arial Nova" panose="020B0504020202020204" pitchFamily="34" charset="0"/>
              </a:rPr>
              <a:t> Surface/ Atmosphere</a:t>
            </a:r>
            <a:endParaRPr sz="3800" b="1" dirty="0">
              <a:solidFill>
                <a:srgbClr val="FC8213"/>
              </a:solidFill>
              <a:latin typeface="Arial Nova" panose="020B0504020202020204" pitchFamily="34" charset="0"/>
            </a:endParaRPr>
          </a:p>
        </p:txBody>
      </p:sp>
      <p:sp>
        <p:nvSpPr>
          <p:cNvPr id="11" name="object 11"/>
          <p:cNvSpPr txBox="1"/>
          <p:nvPr/>
        </p:nvSpPr>
        <p:spPr>
          <a:xfrm>
            <a:off x="7512557" y="765429"/>
            <a:ext cx="1351915" cy="258404"/>
          </a:xfrm>
          <a:prstGeom prst="rect">
            <a:avLst/>
          </a:prstGeom>
        </p:spPr>
        <p:txBody>
          <a:bodyPr vert="horz" wrap="square" lIns="0" tIns="12065" rIns="0" bIns="0" rtlCol="0">
            <a:spAutoFit/>
          </a:bodyPr>
          <a:lstStyle/>
          <a:p>
            <a:pPr marL="12700">
              <a:lnSpc>
                <a:spcPct val="100000"/>
              </a:lnSpc>
              <a:spcBef>
                <a:spcPts val="95"/>
              </a:spcBef>
              <a:tabLst>
                <a:tab pos="394970" algn="l"/>
                <a:tab pos="660400" algn="l"/>
                <a:tab pos="1079500" algn="l"/>
              </a:tabLst>
            </a:pPr>
            <a:r>
              <a:rPr sz="1600" spc="-20" dirty="0">
                <a:latin typeface="Arial Nova" panose="020B0504020202020204" pitchFamily="34" charset="0"/>
                <a:cs typeface="Times New Roman"/>
              </a:rPr>
              <a:t>-</a:t>
            </a:r>
            <a:r>
              <a:rPr sz="1600" spc="-50" dirty="0">
                <a:latin typeface="Arial Nova" panose="020B0504020202020204" pitchFamily="34" charset="0"/>
                <a:cs typeface="Times New Roman"/>
              </a:rPr>
              <a:t>4</a:t>
            </a:r>
            <a:r>
              <a:rPr sz="1600" dirty="0">
                <a:latin typeface="Arial Nova" panose="020B0504020202020204" pitchFamily="34" charset="0"/>
                <a:cs typeface="Times New Roman"/>
              </a:rPr>
              <a:t>	</a:t>
            </a:r>
            <a:r>
              <a:rPr sz="1600" spc="-50" dirty="0">
                <a:latin typeface="Arial Nova" panose="020B0504020202020204" pitchFamily="34" charset="0"/>
                <a:cs typeface="Times New Roman"/>
              </a:rPr>
              <a:t>0</a:t>
            </a:r>
            <a:r>
              <a:rPr sz="1600" dirty="0">
                <a:latin typeface="Arial Nova" panose="020B0504020202020204" pitchFamily="34" charset="0"/>
                <a:cs typeface="Times New Roman"/>
              </a:rPr>
              <a:t>	</a:t>
            </a:r>
            <a:r>
              <a:rPr sz="1600" spc="-25" dirty="0">
                <a:latin typeface="Arial Nova" panose="020B0504020202020204" pitchFamily="34" charset="0"/>
                <a:cs typeface="Times New Roman"/>
              </a:rPr>
              <a:t>+4</a:t>
            </a:r>
            <a:r>
              <a:rPr sz="1600" dirty="0">
                <a:latin typeface="Arial Nova" panose="020B0504020202020204" pitchFamily="34" charset="0"/>
                <a:cs typeface="Times New Roman"/>
              </a:rPr>
              <a:t>	</a:t>
            </a:r>
            <a:r>
              <a:rPr sz="1600" spc="-25" dirty="0">
                <a:latin typeface="Arial Nova" panose="020B0504020202020204" pitchFamily="34" charset="0"/>
                <a:cs typeface="Times New Roman"/>
              </a:rPr>
              <a:t>km</a:t>
            </a:r>
            <a:endParaRPr sz="1600" dirty="0">
              <a:latin typeface="Arial Nova" panose="020B0504020202020204" pitchFamily="34" charset="0"/>
              <a:cs typeface="Times New Roman"/>
            </a:endParaRPr>
          </a:p>
        </p:txBody>
      </p:sp>
      <p:sp>
        <p:nvSpPr>
          <p:cNvPr id="22" name="TextBox 21">
            <a:extLst>
              <a:ext uri="{FF2B5EF4-FFF2-40B4-BE49-F238E27FC236}">
                <a16:creationId xmlns:a16="http://schemas.microsoft.com/office/drawing/2014/main" id="{E208A608-8A57-97FC-1971-C508464D445B}"/>
              </a:ext>
            </a:extLst>
          </p:cNvPr>
          <p:cNvSpPr txBox="1"/>
          <p:nvPr/>
        </p:nvSpPr>
        <p:spPr>
          <a:xfrm>
            <a:off x="1924051" y="5638800"/>
            <a:ext cx="5314949" cy="1107996"/>
          </a:xfrm>
          <a:prstGeom prst="rect">
            <a:avLst/>
          </a:prstGeom>
          <a:noFill/>
        </p:spPr>
        <p:txBody>
          <a:bodyPr wrap="square">
            <a:spAutoFit/>
          </a:bodyPr>
          <a:lstStyle/>
          <a:p>
            <a:pPr algn="ctr"/>
            <a:r>
              <a:rPr lang="en-GB" altLang="en-US" b="1" u="sng" dirty="0">
                <a:solidFill>
                  <a:srgbClr val="FC8213"/>
                </a:solidFill>
                <a:latin typeface="Arial Nova" panose="020B0504020202020204" pitchFamily="34" charset="0"/>
              </a:rPr>
              <a:t>Plausible metabolisms:</a:t>
            </a:r>
          </a:p>
          <a:p>
            <a:pPr algn="ctr"/>
            <a:endParaRPr lang="pt-BR" altLang="en-US" sz="1800" b="1" dirty="0">
              <a:solidFill>
                <a:srgbClr val="FC8213"/>
              </a:solidFill>
              <a:latin typeface="Arial Nova" panose="020B0504020202020204" pitchFamily="34" charset="0"/>
            </a:endParaRPr>
          </a:p>
          <a:p>
            <a:pPr algn="ctr"/>
            <a:r>
              <a:rPr lang="pt-BR" altLang="en-US" sz="1800" dirty="0">
                <a:solidFill>
                  <a:srgbClr val="FC8213"/>
                </a:solidFill>
                <a:latin typeface="Arial Nova" panose="020B0504020202020204" pitchFamily="34" charset="0"/>
              </a:rPr>
              <a:t>H</a:t>
            </a:r>
            <a:r>
              <a:rPr lang="pt-BR" altLang="en-US" sz="1800" baseline="-25000" dirty="0">
                <a:solidFill>
                  <a:srgbClr val="FC8213"/>
                </a:solidFill>
                <a:latin typeface="Arial Nova" panose="020B0504020202020204" pitchFamily="34" charset="0"/>
              </a:rPr>
              <a:t>2</a:t>
            </a:r>
            <a:r>
              <a:rPr lang="pt-BR" altLang="en-US" sz="1800" dirty="0">
                <a:solidFill>
                  <a:srgbClr val="FC8213"/>
                </a:solidFill>
                <a:latin typeface="Arial Nova" panose="020B0504020202020204" pitchFamily="34" charset="0"/>
              </a:rPr>
              <a:t>S + CO</a:t>
            </a:r>
            <a:r>
              <a:rPr lang="pt-BR" altLang="en-US" sz="1800" baseline="-25000" dirty="0">
                <a:solidFill>
                  <a:srgbClr val="FC8213"/>
                </a:solidFill>
                <a:latin typeface="Arial Nova" panose="020B0504020202020204" pitchFamily="34" charset="0"/>
              </a:rPr>
              <a:t>2</a:t>
            </a:r>
            <a:r>
              <a:rPr lang="pt-BR" altLang="en-US" sz="1800" dirty="0">
                <a:solidFill>
                  <a:srgbClr val="FC8213"/>
                </a:solidFill>
                <a:latin typeface="Arial Nova" panose="020B0504020202020204" pitchFamily="34" charset="0"/>
              </a:rPr>
              <a:t> + O</a:t>
            </a:r>
            <a:r>
              <a:rPr lang="pt-BR" altLang="en-US" sz="1800" baseline="-25000" dirty="0">
                <a:solidFill>
                  <a:srgbClr val="FC8213"/>
                </a:solidFill>
                <a:latin typeface="Arial Nova" panose="020B0504020202020204" pitchFamily="34" charset="0"/>
              </a:rPr>
              <a:t>2</a:t>
            </a:r>
            <a:r>
              <a:rPr lang="pt-BR" altLang="en-US" sz="1800" dirty="0">
                <a:solidFill>
                  <a:srgbClr val="FC8213"/>
                </a:solidFill>
                <a:latin typeface="Arial Nova" panose="020B0504020202020204" pitchFamily="34" charset="0"/>
              </a:rPr>
              <a:t> + H</a:t>
            </a:r>
            <a:r>
              <a:rPr lang="pt-BR" altLang="en-US" sz="1800" baseline="-25000" dirty="0">
                <a:solidFill>
                  <a:srgbClr val="FC8213"/>
                </a:solidFill>
                <a:latin typeface="Arial Nova" panose="020B0504020202020204" pitchFamily="34" charset="0"/>
              </a:rPr>
              <a:t>2</a:t>
            </a:r>
            <a:r>
              <a:rPr lang="pt-BR" altLang="en-US" sz="1800" dirty="0">
                <a:solidFill>
                  <a:srgbClr val="FC8213"/>
                </a:solidFill>
                <a:latin typeface="Arial Nova" panose="020B0504020202020204" pitchFamily="34" charset="0"/>
              </a:rPr>
              <a:t>O → “CH</a:t>
            </a:r>
            <a:r>
              <a:rPr lang="pt-BR" altLang="en-US" sz="1800" baseline="-25000" dirty="0">
                <a:solidFill>
                  <a:srgbClr val="FC8213"/>
                </a:solidFill>
                <a:latin typeface="Arial Nova" panose="020B0504020202020204" pitchFamily="34" charset="0"/>
              </a:rPr>
              <a:t>2</a:t>
            </a:r>
            <a:r>
              <a:rPr lang="pt-BR" altLang="en-US" sz="1800" dirty="0">
                <a:solidFill>
                  <a:srgbClr val="FC8213"/>
                </a:solidFill>
                <a:latin typeface="Arial Nova" panose="020B0504020202020204" pitchFamily="34" charset="0"/>
              </a:rPr>
              <a:t>O” + H</a:t>
            </a:r>
            <a:r>
              <a:rPr lang="pt-BR" altLang="en-US" sz="1800" baseline="-25000" dirty="0">
                <a:solidFill>
                  <a:srgbClr val="FC8213"/>
                </a:solidFill>
                <a:latin typeface="Arial Nova" panose="020B0504020202020204" pitchFamily="34" charset="0"/>
              </a:rPr>
              <a:t>2</a:t>
            </a:r>
            <a:r>
              <a:rPr lang="pt-BR" altLang="en-US" sz="1800" dirty="0">
                <a:solidFill>
                  <a:srgbClr val="FC8213"/>
                </a:solidFill>
                <a:latin typeface="Arial Nova" panose="020B0504020202020204" pitchFamily="34" charset="0"/>
              </a:rPr>
              <a:t>SO</a:t>
            </a:r>
            <a:r>
              <a:rPr lang="pt-BR" altLang="en-US" sz="1800" baseline="-25000" dirty="0">
                <a:solidFill>
                  <a:srgbClr val="FC8213"/>
                </a:solidFill>
                <a:latin typeface="Arial Nova" panose="020B0504020202020204" pitchFamily="34" charset="0"/>
              </a:rPr>
              <a:t>4</a:t>
            </a:r>
          </a:p>
          <a:p>
            <a:pPr algn="ctr"/>
            <a:r>
              <a:rPr lang="pt-BR" altLang="en-US" baseline="-25000" dirty="0">
                <a:solidFill>
                  <a:srgbClr val="FC8213"/>
                </a:solidFill>
                <a:latin typeface="Arial Nova" panose="020B0504020202020204" pitchFamily="34" charset="0"/>
              </a:rPr>
              <a:t>(Sulphur oxidation)</a:t>
            </a:r>
            <a:endParaRPr lang="pt-BR" altLang="en-US" sz="1800" baseline="-25000" dirty="0">
              <a:solidFill>
                <a:srgbClr val="FC8213"/>
              </a:solidFill>
              <a:latin typeface="Arial Nova" panose="020B0504020202020204" pitchFamily="34" charset="0"/>
            </a:endParaRPr>
          </a:p>
        </p:txBody>
      </p:sp>
      <p:pic>
        <p:nvPicPr>
          <p:cNvPr id="3" name="Picture 3" descr="Convective overturn in Europa’s icy crust could in principle transport oxidants and organics to a subsurface ocean. ">
            <a:extLst>
              <a:ext uri="{FF2B5EF4-FFF2-40B4-BE49-F238E27FC236}">
                <a16:creationId xmlns:a16="http://schemas.microsoft.com/office/drawing/2014/main" id="{B1376462-4BA9-5D8C-781E-45CB15F93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867" y="1371600"/>
            <a:ext cx="6636533" cy="4191000"/>
          </a:xfrm>
          <a:prstGeom prst="rect">
            <a:avLst/>
          </a:prstGeom>
          <a:noFill/>
          <a:ln w="28575">
            <a:solidFill>
              <a:srgbClr val="FC8213"/>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93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4" descr="Researchers find evidence that Europa's ocean erupts water into space |  Mashable">
            <a:extLst>
              <a:ext uri="{FF2B5EF4-FFF2-40B4-BE49-F238E27FC236}">
                <a16:creationId xmlns:a16="http://schemas.microsoft.com/office/drawing/2014/main" id="{2CBD4E63-9D92-CCA9-26F5-F77B34972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68" t="6818" r="25853" b="6818"/>
          <a:stretch/>
        </p:blipFill>
        <p:spPr bwMode="auto">
          <a:xfrm>
            <a:off x="4900749" y="381000"/>
            <a:ext cx="1119051" cy="11190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DD67BEB-BEF5-53FA-BA53-0C572F2B8849}"/>
              </a:ext>
            </a:extLst>
          </p:cNvPr>
          <p:cNvSpPr txBox="1"/>
          <p:nvPr/>
        </p:nvSpPr>
        <p:spPr>
          <a:xfrm>
            <a:off x="1828800" y="191869"/>
            <a:ext cx="5486400" cy="1200329"/>
          </a:xfrm>
          <a:prstGeom prst="rect">
            <a:avLst/>
          </a:prstGeom>
          <a:noFill/>
        </p:spPr>
        <p:txBody>
          <a:bodyPr wrap="square">
            <a:spAutoFit/>
          </a:bodyPr>
          <a:lstStyle/>
          <a:p>
            <a:pPr algn="ctr"/>
            <a:r>
              <a:rPr lang="en-US" sz="3600" b="1" i="0" dirty="0">
                <a:solidFill>
                  <a:srgbClr val="FC8213"/>
                </a:solidFill>
                <a:effectLst/>
                <a:latin typeface="Arial Nova" panose="020B0504020202020204" pitchFamily="34" charset="0"/>
              </a:rPr>
              <a:t>Searching for life on Europa</a:t>
            </a:r>
          </a:p>
        </p:txBody>
      </p:sp>
      <p:pic>
        <p:nvPicPr>
          <p:cNvPr id="2" name="Picture 2" descr="One (rather ambitious!) scheme for a probe to explore (hypothetical) hydrothermal vents on the floor of Europa’s sub-surface ocean (NASA).&#10;">
            <a:extLst>
              <a:ext uri="{FF2B5EF4-FFF2-40B4-BE49-F238E27FC236}">
                <a16:creationId xmlns:a16="http://schemas.microsoft.com/office/drawing/2014/main" id="{428E1916-8848-1580-CF6F-A472BE7C8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933575"/>
            <a:ext cx="4773458" cy="3577931"/>
          </a:xfrm>
          <a:prstGeom prst="rect">
            <a:avLst/>
          </a:prstGeom>
          <a:noFill/>
          <a:ln w="28575">
            <a:solidFill>
              <a:srgbClr val="AB3B08"/>
            </a:solidFill>
            <a:miter lim="800000"/>
            <a:headEnd/>
            <a:tailEnd/>
          </a:ln>
          <a:extLst>
            <a:ext uri="{909E8E84-426E-40DD-AFC4-6F175D3DCCD1}">
              <a14:hiddenFill xmlns:a14="http://schemas.microsoft.com/office/drawing/2010/main">
                <a:solidFill>
                  <a:srgbClr val="FFFFFF"/>
                </a:solidFill>
              </a14:hiddenFill>
            </a:ext>
          </a:extLst>
        </p:spPr>
      </p:pic>
      <p:pic>
        <p:nvPicPr>
          <p:cNvPr id="3" name="Content Placeholder 4" descr="NASA graphic showing the possible sub-surface structure of Europa (JPL/NASA).&#10;">
            <a:extLst>
              <a:ext uri="{FF2B5EF4-FFF2-40B4-BE49-F238E27FC236}">
                <a16:creationId xmlns:a16="http://schemas.microsoft.com/office/drawing/2014/main" id="{CD10AA84-8FB6-EEE2-D0EB-91FDD00C59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933575"/>
            <a:ext cx="4069668" cy="3577932"/>
          </a:xfrm>
          <a:prstGeom prst="rect">
            <a:avLst/>
          </a:prstGeom>
          <a:noFill/>
          <a:ln w="28575">
            <a:solidFill>
              <a:srgbClr val="AB3B08"/>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42" name="Picture 2" descr="Space Science Animation GIF by European Space Agency - ESA">
            <a:extLst>
              <a:ext uri="{FF2B5EF4-FFF2-40B4-BE49-F238E27FC236}">
                <a16:creationId xmlns:a16="http://schemas.microsoft.com/office/drawing/2014/main" id="{8848B23E-F872-51CE-8979-0521F7EAD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13385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pace Science Animation GIF by European Space Agency - ESA">
            <a:extLst>
              <a:ext uri="{FF2B5EF4-FFF2-40B4-BE49-F238E27FC236}">
                <a16:creationId xmlns:a16="http://schemas.microsoft.com/office/drawing/2014/main" id="{B8999D83-ACDE-6BDE-FD7B-BD1AB9E56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133850"/>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F31D4BF-6E61-B3F8-02FD-F0ADFF384DF6}"/>
              </a:ext>
            </a:extLst>
          </p:cNvPr>
          <p:cNvSpPr txBox="1"/>
          <p:nvPr/>
        </p:nvSpPr>
        <p:spPr>
          <a:xfrm>
            <a:off x="1143000" y="191869"/>
            <a:ext cx="6858000" cy="677108"/>
          </a:xfrm>
          <a:prstGeom prst="rect">
            <a:avLst/>
          </a:prstGeom>
          <a:noFill/>
        </p:spPr>
        <p:txBody>
          <a:bodyPr wrap="square">
            <a:spAutoFit/>
          </a:bodyPr>
          <a:lstStyle/>
          <a:p>
            <a:pPr algn="ctr"/>
            <a:r>
              <a:rPr lang="en-US" sz="3800" b="1" i="0" dirty="0">
                <a:solidFill>
                  <a:srgbClr val="FC8213"/>
                </a:solidFill>
                <a:effectLst/>
                <a:latin typeface="Arial Nova" panose="020B0504020202020204" pitchFamily="34" charset="0"/>
              </a:rPr>
              <a:t>Ganymede &amp; Callisto</a:t>
            </a:r>
          </a:p>
        </p:txBody>
      </p:sp>
      <p:sp>
        <p:nvSpPr>
          <p:cNvPr id="7" name="TextBox 4">
            <a:extLst>
              <a:ext uri="{FF2B5EF4-FFF2-40B4-BE49-F238E27FC236}">
                <a16:creationId xmlns:a16="http://schemas.microsoft.com/office/drawing/2014/main" id="{3E51859F-8114-3989-5D43-0F1A5C32D3F4}"/>
              </a:ext>
            </a:extLst>
          </p:cNvPr>
          <p:cNvSpPr txBox="1">
            <a:spLocks noChangeArrowheads="1"/>
          </p:cNvSpPr>
          <p:nvPr/>
        </p:nvSpPr>
        <p:spPr bwMode="auto">
          <a:xfrm>
            <a:off x="4186613" y="3330151"/>
            <a:ext cx="770774" cy="19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b="1" dirty="0"/>
              <a:t>Salt hydrates</a:t>
            </a:r>
            <a:r>
              <a:rPr lang="en-US" altLang="en-US" sz="600" dirty="0"/>
              <a:t>?</a:t>
            </a:r>
          </a:p>
        </p:txBody>
      </p:sp>
      <p:pic>
        <p:nvPicPr>
          <p:cNvPr id="1026" name="Picture 2" descr="Ganymede Dark Side">
            <a:extLst>
              <a:ext uri="{FF2B5EF4-FFF2-40B4-BE49-F238E27FC236}">
                <a16:creationId xmlns:a16="http://schemas.microsoft.com/office/drawing/2014/main" id="{10061D5A-FEDB-C987-9613-4D4B40C2D8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5221" y="1823249"/>
            <a:ext cx="1793966" cy="17581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D8A47C-8850-2181-61C4-6B71C14B9954}"/>
              </a:ext>
            </a:extLst>
          </p:cNvPr>
          <p:cNvSpPr txBox="1"/>
          <p:nvPr/>
        </p:nvSpPr>
        <p:spPr>
          <a:xfrm>
            <a:off x="2325221" y="3581400"/>
            <a:ext cx="1763593" cy="369332"/>
          </a:xfrm>
          <a:prstGeom prst="rect">
            <a:avLst/>
          </a:prstGeom>
          <a:noFill/>
        </p:spPr>
        <p:txBody>
          <a:bodyPr wrap="square">
            <a:spAutoFit/>
          </a:bodyPr>
          <a:lstStyle/>
          <a:p>
            <a:pPr algn="ctr"/>
            <a:r>
              <a:rPr lang="en-GB" sz="900" b="1" dirty="0">
                <a:solidFill>
                  <a:srgbClr val="FC8213"/>
                </a:solidFill>
                <a:latin typeface="Arial Nova" panose="020B0504020202020204" pitchFamily="34" charset="0"/>
              </a:rPr>
              <a:t>Juno SRU image (2021) of Ganymede surface (NASA)</a:t>
            </a:r>
            <a:endParaRPr lang="en-GB" sz="900" dirty="0">
              <a:solidFill>
                <a:srgbClr val="FC8213"/>
              </a:solidFill>
              <a:latin typeface="Arial Nova" panose="020B0504020202020204" pitchFamily="34" charset="0"/>
            </a:endParaRPr>
          </a:p>
        </p:txBody>
      </p:sp>
      <p:pic>
        <p:nvPicPr>
          <p:cNvPr id="1028" name="Picture 4">
            <a:extLst>
              <a:ext uri="{FF2B5EF4-FFF2-40B4-BE49-F238E27FC236}">
                <a16:creationId xmlns:a16="http://schemas.microsoft.com/office/drawing/2014/main" id="{D962B03F-B6EE-17E2-073E-5138F0DE21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649546"/>
            <a:ext cx="2062163" cy="20621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355538-B7A7-8BC5-768B-9D49B9479ED9}"/>
              </a:ext>
            </a:extLst>
          </p:cNvPr>
          <p:cNvSpPr txBox="1"/>
          <p:nvPr/>
        </p:nvSpPr>
        <p:spPr>
          <a:xfrm>
            <a:off x="278674" y="3711709"/>
            <a:ext cx="1763593" cy="369332"/>
          </a:xfrm>
          <a:prstGeom prst="rect">
            <a:avLst/>
          </a:prstGeom>
          <a:noFill/>
        </p:spPr>
        <p:txBody>
          <a:bodyPr wrap="square">
            <a:spAutoFit/>
          </a:bodyPr>
          <a:lstStyle/>
          <a:p>
            <a:pPr algn="ctr"/>
            <a:r>
              <a:rPr lang="en-GB" sz="900" b="1" dirty="0">
                <a:solidFill>
                  <a:srgbClr val="FC8213"/>
                </a:solidFill>
                <a:latin typeface="Arial Nova" panose="020B0504020202020204" pitchFamily="34" charset="0"/>
              </a:rPr>
              <a:t>Galileo image of Ganymede (1998) (NASA)</a:t>
            </a:r>
            <a:endParaRPr lang="en-GB" sz="900" dirty="0">
              <a:solidFill>
                <a:srgbClr val="FC8213"/>
              </a:solidFill>
              <a:latin typeface="Arial Nova" panose="020B0504020202020204" pitchFamily="34" charset="0"/>
            </a:endParaRPr>
          </a:p>
        </p:txBody>
      </p:sp>
      <p:pic>
        <p:nvPicPr>
          <p:cNvPr id="1032" name="Picture 8" descr="Jupiter's icy moon Callisto is shown in approximate natural color (left) and in false color to enhance subtle color variations (right). These color images were obtained by the Solid State Imaging (SSI) system on NASA's Galileo spacecraft.">
            <a:extLst>
              <a:ext uri="{FF2B5EF4-FFF2-40B4-BE49-F238E27FC236}">
                <a16:creationId xmlns:a16="http://schemas.microsoft.com/office/drawing/2014/main" id="{ECF9D4EC-C79C-58B0-FEBA-A39AA2B36C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r="-812"/>
          <a:stretch/>
        </p:blipFill>
        <p:spPr bwMode="auto">
          <a:xfrm>
            <a:off x="4724400" y="1691249"/>
            <a:ext cx="4343400" cy="19787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FD57DCF-1563-7628-68CA-5935D057083E}"/>
              </a:ext>
            </a:extLst>
          </p:cNvPr>
          <p:cNvSpPr txBox="1"/>
          <p:nvPr/>
        </p:nvSpPr>
        <p:spPr>
          <a:xfrm>
            <a:off x="5055186" y="3790890"/>
            <a:ext cx="3631613" cy="369332"/>
          </a:xfrm>
          <a:prstGeom prst="rect">
            <a:avLst/>
          </a:prstGeom>
          <a:noFill/>
        </p:spPr>
        <p:txBody>
          <a:bodyPr wrap="square">
            <a:spAutoFit/>
          </a:bodyPr>
          <a:lstStyle/>
          <a:p>
            <a:pPr algn="ctr"/>
            <a:r>
              <a:rPr lang="en-GB" sz="900" b="1" dirty="0">
                <a:solidFill>
                  <a:srgbClr val="FC8213"/>
                </a:solidFill>
                <a:latin typeface="Arial Nova" panose="020B0504020202020204" pitchFamily="34" charset="0"/>
              </a:rPr>
              <a:t>Galileo image of Callisto in natural colour (L) and false colour  (R) (1997) (NASA)</a:t>
            </a:r>
            <a:endParaRPr lang="en-GB" sz="900" dirty="0">
              <a:solidFill>
                <a:srgbClr val="FC8213"/>
              </a:solidFill>
              <a:latin typeface="Arial Nova" panose="020B0504020202020204" pitchFamily="34" charset="0"/>
            </a:endParaRPr>
          </a:p>
        </p:txBody>
      </p:sp>
      <p:pic>
        <p:nvPicPr>
          <p:cNvPr id="1034" name="Picture 10" descr="ESA - Juice spacecraft">
            <a:extLst>
              <a:ext uri="{FF2B5EF4-FFF2-40B4-BE49-F238E27FC236}">
                <a16:creationId xmlns:a16="http://schemas.microsoft.com/office/drawing/2014/main" id="{EC45767F-BE53-4D34-95F6-E477034153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594751"/>
            <a:ext cx="2735730" cy="15388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B8A220-D994-1929-BCD3-24165BACD82A}"/>
              </a:ext>
            </a:extLst>
          </p:cNvPr>
          <p:cNvSpPr txBox="1"/>
          <p:nvPr/>
        </p:nvSpPr>
        <p:spPr>
          <a:xfrm>
            <a:off x="-39226" y="594751"/>
            <a:ext cx="1763593" cy="400110"/>
          </a:xfrm>
          <a:prstGeom prst="rect">
            <a:avLst/>
          </a:prstGeom>
          <a:noFill/>
        </p:spPr>
        <p:txBody>
          <a:bodyPr wrap="square">
            <a:spAutoFit/>
          </a:bodyPr>
          <a:lstStyle/>
          <a:p>
            <a:pPr algn="ctr"/>
            <a:r>
              <a:rPr lang="en-GB" sz="1000" b="1" dirty="0">
                <a:solidFill>
                  <a:srgbClr val="FC8213"/>
                </a:solidFill>
                <a:latin typeface="Arial Nova" panose="020B0504020202020204" pitchFamily="34" charset="0"/>
              </a:rPr>
              <a:t>ESA’s </a:t>
            </a:r>
            <a:r>
              <a:rPr lang="en-GB" sz="1000" b="1" i="1" dirty="0">
                <a:solidFill>
                  <a:srgbClr val="FC8213"/>
                </a:solidFill>
                <a:latin typeface="Arial Nova" panose="020B0504020202020204" pitchFamily="34" charset="0"/>
              </a:rPr>
              <a:t>JUICE</a:t>
            </a:r>
            <a:r>
              <a:rPr lang="en-GB" sz="1000" b="1" dirty="0">
                <a:solidFill>
                  <a:srgbClr val="FC8213"/>
                </a:solidFill>
                <a:latin typeface="Arial Nova" panose="020B0504020202020204" pitchFamily="34" charset="0"/>
              </a:rPr>
              <a:t> orbiter (2023)</a:t>
            </a:r>
            <a:endParaRPr lang="en-GB" sz="1000" dirty="0">
              <a:solidFill>
                <a:srgbClr val="FC8213"/>
              </a:solidFill>
              <a:latin typeface="Arial Nova" panose="020B0504020202020204" pitchFamily="34" charset="0"/>
            </a:endParaRPr>
          </a:p>
        </p:txBody>
      </p:sp>
    </p:spTree>
    <p:extLst>
      <p:ext uri="{BB962C8B-B14F-4D97-AF65-F5344CB8AC3E}">
        <p14:creationId xmlns:p14="http://schemas.microsoft.com/office/powerpoint/2010/main" val="1051491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33E05540DC444DB30B6832A01B4BDC" ma:contentTypeVersion="0" ma:contentTypeDescription="Create a new document." ma:contentTypeScope="" ma:versionID="1ab60c1408079d6f7b3c34263aeccb9c">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27AE37-9028-4FA9-B6A8-B6094C3E8CE0}"/>
</file>

<file path=customXml/itemProps2.xml><?xml version="1.0" encoding="utf-8"?>
<ds:datastoreItem xmlns:ds="http://schemas.openxmlformats.org/officeDocument/2006/customXml" ds:itemID="{D62C8447-E1E7-47DC-9120-14B889BB41C2}"/>
</file>

<file path=docProps/app.xml><?xml version="1.0" encoding="utf-8"?>
<Properties xmlns="http://schemas.openxmlformats.org/officeDocument/2006/extended-properties" xmlns:vt="http://schemas.openxmlformats.org/officeDocument/2006/docPropsVTypes">
  <Template/>
  <TotalTime>1248</TotalTime>
  <Words>780</Words>
  <Application>Microsoft Office PowerPoint</Application>
  <PresentationFormat>On-screen Show (4:3)</PresentationFormat>
  <Paragraphs>91</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Nova</vt:lpstr>
      <vt:lpstr>Calibri</vt:lpstr>
      <vt:lpstr>Cambria Math</vt:lpstr>
      <vt:lpstr>Times New Roman</vt:lpstr>
      <vt:lpstr>Office Theme</vt:lpstr>
      <vt:lpstr>Astrobiology news this week…</vt:lpstr>
      <vt:lpstr>PowerPoint Presentation</vt:lpstr>
      <vt:lpstr>Life Elsewhere in the Solar System</vt:lpstr>
      <vt:lpstr>PowerPoint Presentation</vt:lpstr>
      <vt:lpstr>PowerPoint Presentation</vt:lpstr>
      <vt:lpstr>Europan Ocean Habitability</vt:lpstr>
      <vt:lpstr>Europan Surface/ Atmosphere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Crawford</dc:creator>
  <cp:lastModifiedBy>Rushby, Andrew</cp:lastModifiedBy>
  <cp:revision>45</cp:revision>
  <dcterms:created xsi:type="dcterms:W3CDTF">2022-11-22T10:27:13Z</dcterms:created>
  <dcterms:modified xsi:type="dcterms:W3CDTF">2022-11-30T17:33:23Z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2021-11-23T00:00:00Z</vt:filetime>
  </property>
  <property fmtid="{D5CDD505-2E9C-101B-9397-08002B2CF9AE}" pid="3" name="Creator">
    <vt:lpwstr>Microsoft® PowerPoint® 2019</vt:lpwstr>
  </property>
  <property fmtid="{D5CDD505-2E9C-101B-9397-08002B2CF9AE}" pid="4" name="LastSaved">
    <vt:filetime>2022-11-22T00:00:00Z</vt:filetime>
  </property>
  <property fmtid="{D5CDD505-2E9C-101B-9397-08002B2CF9AE}" pid="5" name="Producer">
    <vt:lpwstr>Microsoft® PowerPoint® 2019</vt:lpwstr>
  </property>
</Properties>
</file>